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24"/>
  </p:notesMasterIdLst>
  <p:handoutMasterIdLst>
    <p:handoutMasterId r:id="rId25"/>
  </p:handoutMasterIdLst>
  <p:sldIdLst>
    <p:sldId id="268" r:id="rId10"/>
    <p:sldId id="333" r:id="rId11"/>
    <p:sldId id="328" r:id="rId12"/>
    <p:sldId id="326" r:id="rId13"/>
    <p:sldId id="320" r:id="rId14"/>
    <p:sldId id="325" r:id="rId15"/>
    <p:sldId id="321" r:id="rId16"/>
    <p:sldId id="323" r:id="rId17"/>
    <p:sldId id="330" r:id="rId18"/>
    <p:sldId id="331" r:id="rId19"/>
    <p:sldId id="329" r:id="rId20"/>
    <p:sldId id="334" r:id="rId21"/>
    <p:sldId id="335" r:id="rId22"/>
    <p:sldId id="336" r:id="rId2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o ni" initials="cn" lastIdx="1" clrIdx="0">
    <p:extLst>
      <p:ext uri="{19B8F6BF-5375-455C-9EA6-DF929625EA0E}">
        <p15:presenceInfo xmlns:p15="http://schemas.microsoft.com/office/powerpoint/2012/main" userId="74994a1f31f251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4CEC9-51BF-485B-BAFE-A94DB672CFC9}" v="124" dt="2020-11-03T10:38:43.8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80132" autoAdjust="0"/>
  </p:normalViewPr>
  <p:slideViewPr>
    <p:cSldViewPr snapToObjects="1">
      <p:cViewPr varScale="1">
        <p:scale>
          <a:sx n="92" d="100"/>
          <a:sy n="92" d="100"/>
        </p:scale>
        <p:origin x="1140" y="11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o ni" userId="74994a1f31f25175" providerId="LiveId" clId="{9094CEC9-51BF-485B-BAFE-A94DB672CFC9}"/>
    <pc:docChg chg="undo custSel addSld delSld modSld">
      <pc:chgData name="chao ni" userId="74994a1f31f25175" providerId="LiveId" clId="{9094CEC9-51BF-485B-BAFE-A94DB672CFC9}" dt="2020-11-12T21:04:30.505" v="9074" actId="680"/>
      <pc:docMkLst>
        <pc:docMk/>
      </pc:docMkLst>
      <pc:sldChg chg="modNotesTx">
        <pc:chgData name="chao ni" userId="74994a1f31f25175" providerId="LiveId" clId="{9094CEC9-51BF-485B-BAFE-A94DB672CFC9}" dt="2020-10-29T20:42:22.068" v="8949" actId="20577"/>
        <pc:sldMkLst>
          <pc:docMk/>
          <pc:sldMk cId="4038906334" sldId="268"/>
        </pc:sldMkLst>
      </pc:sldChg>
      <pc:sldChg chg="delSp modSp mod delAnim modNotesTx">
        <pc:chgData name="chao ni" userId="74994a1f31f25175" providerId="LiveId" clId="{9094CEC9-51BF-485B-BAFE-A94DB672CFC9}" dt="2020-10-29T22:45:47.700" v="9041" actId="208"/>
        <pc:sldMkLst>
          <pc:docMk/>
          <pc:sldMk cId="3556823518" sldId="321"/>
        </pc:sldMkLst>
        <pc:spChg chg="mod">
          <ac:chgData name="chao ni" userId="74994a1f31f25175" providerId="LiveId" clId="{9094CEC9-51BF-485B-BAFE-A94DB672CFC9}" dt="2020-10-29T22:45:29.824" v="9039" actId="208"/>
          <ac:spMkLst>
            <pc:docMk/>
            <pc:sldMk cId="3556823518" sldId="321"/>
            <ac:spMk id="8" creationId="{DD1405B4-618E-4D93-9F1D-7456AEF57496}"/>
          </ac:spMkLst>
        </pc:spChg>
        <pc:spChg chg="mod">
          <ac:chgData name="chao ni" userId="74994a1f31f25175" providerId="LiveId" clId="{9094CEC9-51BF-485B-BAFE-A94DB672CFC9}" dt="2020-10-29T22:45:34.560" v="9040" actId="208"/>
          <ac:spMkLst>
            <pc:docMk/>
            <pc:sldMk cId="3556823518" sldId="321"/>
            <ac:spMk id="10" creationId="{FE84B319-C6B4-4490-B271-1144EF1CA911}"/>
          </ac:spMkLst>
        </pc:spChg>
        <pc:spChg chg="mod">
          <ac:chgData name="chao ni" userId="74994a1f31f25175" providerId="LiveId" clId="{9094CEC9-51BF-485B-BAFE-A94DB672CFC9}" dt="2020-10-29T22:45:47.700" v="9041" actId="208"/>
          <ac:spMkLst>
            <pc:docMk/>
            <pc:sldMk cId="3556823518" sldId="321"/>
            <ac:spMk id="12" creationId="{22FB1BA7-E543-409E-9121-B5647E98BC05}"/>
          </ac:spMkLst>
        </pc:spChg>
        <pc:spChg chg="del mod">
          <ac:chgData name="chao ni" userId="74994a1f31f25175" providerId="LiveId" clId="{9094CEC9-51BF-485B-BAFE-A94DB672CFC9}" dt="2020-10-29T19:06:15.960" v="7924" actId="478"/>
          <ac:spMkLst>
            <pc:docMk/>
            <pc:sldMk cId="3556823518" sldId="321"/>
            <ac:spMk id="13" creationId="{7B9801FA-E176-4E7C-AA53-741B575C3172}"/>
          </ac:spMkLst>
        </pc:spChg>
        <pc:spChg chg="del">
          <ac:chgData name="chao ni" userId="74994a1f31f25175" providerId="LiveId" clId="{9094CEC9-51BF-485B-BAFE-A94DB672CFC9}" dt="2020-10-29T19:06:17.851" v="7925" actId="478"/>
          <ac:spMkLst>
            <pc:docMk/>
            <pc:sldMk cId="3556823518" sldId="321"/>
            <ac:spMk id="15" creationId="{8B6DC87F-40F1-4585-BA88-A3592FC9D519}"/>
          </ac:spMkLst>
        </pc:spChg>
        <pc:spChg chg="del">
          <ac:chgData name="chao ni" userId="74994a1f31f25175" providerId="LiveId" clId="{9094CEC9-51BF-485B-BAFE-A94DB672CFC9}" dt="2020-10-29T19:06:29.286" v="7927" actId="478"/>
          <ac:spMkLst>
            <pc:docMk/>
            <pc:sldMk cId="3556823518" sldId="321"/>
            <ac:spMk id="20" creationId="{B9C06076-5E4D-4441-841F-CB0D88FDAE4F}"/>
          </ac:spMkLst>
        </pc:spChg>
        <pc:picChg chg="del">
          <ac:chgData name="chao ni" userId="74994a1f31f25175" providerId="LiveId" clId="{9094CEC9-51BF-485B-BAFE-A94DB672CFC9}" dt="2020-10-29T19:39:39.862" v="8942" actId="478"/>
          <ac:picMkLst>
            <pc:docMk/>
            <pc:sldMk cId="3556823518" sldId="321"/>
            <ac:picMk id="9" creationId="{C48642C3-368E-45E1-B568-5EC8B3E65971}"/>
          </ac:picMkLst>
        </pc:picChg>
        <pc:picChg chg="mod">
          <ac:chgData name="chao ni" userId="74994a1f31f25175" providerId="LiveId" clId="{9094CEC9-51BF-485B-BAFE-A94DB672CFC9}" dt="2020-10-29T19:39:48.273" v="8945" actId="1076"/>
          <ac:picMkLst>
            <pc:docMk/>
            <pc:sldMk cId="3556823518" sldId="321"/>
            <ac:picMk id="23" creationId="{629DC8FC-ABAD-4939-A279-04DA8EE03FDC}"/>
          </ac:picMkLst>
        </pc:picChg>
      </pc:sldChg>
      <pc:sldChg chg="addSp delSp modSp mod delAnim modAnim modNotesTx">
        <pc:chgData name="chao ni" userId="74994a1f31f25175" providerId="LiveId" clId="{9094CEC9-51BF-485B-BAFE-A94DB672CFC9}" dt="2020-10-29T23:05:45.527" v="9061" actId="1076"/>
        <pc:sldMkLst>
          <pc:docMk/>
          <pc:sldMk cId="2089427685" sldId="323"/>
        </pc:sldMkLst>
        <pc:spChg chg="mod">
          <ac:chgData name="chao ni" userId="74994a1f31f25175" providerId="LiveId" clId="{9094CEC9-51BF-485B-BAFE-A94DB672CFC9}" dt="2020-10-29T22:46:33.702" v="9042" actId="208"/>
          <ac:spMkLst>
            <pc:docMk/>
            <pc:sldMk cId="2089427685" sldId="323"/>
            <ac:spMk id="5" creationId="{63DA4F4A-AC06-4EA6-8254-EC94702FF604}"/>
          </ac:spMkLst>
        </pc:spChg>
        <pc:spChg chg="mod">
          <ac:chgData name="chao ni" userId="74994a1f31f25175" providerId="LiveId" clId="{9094CEC9-51BF-485B-BAFE-A94DB672CFC9}" dt="2020-10-29T19:15:15.191" v="8433" actId="20577"/>
          <ac:spMkLst>
            <pc:docMk/>
            <pc:sldMk cId="2089427685" sldId="323"/>
            <ac:spMk id="6" creationId="{24E698CC-90E9-4A35-ACDD-651E3B40DB6A}"/>
          </ac:spMkLst>
        </pc:spChg>
        <pc:spChg chg="mod">
          <ac:chgData name="chao ni" userId="74994a1f31f25175" providerId="LiveId" clId="{9094CEC9-51BF-485B-BAFE-A94DB672CFC9}" dt="2020-10-29T19:14:44.324" v="8404" actId="1076"/>
          <ac:spMkLst>
            <pc:docMk/>
            <pc:sldMk cId="2089427685" sldId="323"/>
            <ac:spMk id="10" creationId="{D8EBE1B0-ED36-46A5-BA60-ADE42D08A04F}"/>
          </ac:spMkLst>
        </pc:spChg>
        <pc:spChg chg="mod">
          <ac:chgData name="chao ni" userId="74994a1f31f25175" providerId="LiveId" clId="{9094CEC9-51BF-485B-BAFE-A94DB672CFC9}" dt="2020-10-29T22:46:38.849" v="9043" actId="208"/>
          <ac:spMkLst>
            <pc:docMk/>
            <pc:sldMk cId="2089427685" sldId="323"/>
            <ac:spMk id="11" creationId="{519A447F-28EB-46D6-A5BF-67FF8E8CEA5A}"/>
          </ac:spMkLst>
        </pc:spChg>
        <pc:spChg chg="mod">
          <ac:chgData name="chao ni" userId="74994a1f31f25175" providerId="LiveId" clId="{9094CEC9-51BF-485B-BAFE-A94DB672CFC9}" dt="2020-10-29T19:14:19.233" v="8378" actId="1076"/>
          <ac:spMkLst>
            <pc:docMk/>
            <pc:sldMk cId="2089427685" sldId="323"/>
            <ac:spMk id="14" creationId="{1A77E1DA-216A-4598-BB0E-6BE66D14A62E}"/>
          </ac:spMkLst>
        </pc:spChg>
        <pc:spChg chg="mod">
          <ac:chgData name="chao ni" userId="74994a1f31f25175" providerId="LiveId" clId="{9094CEC9-51BF-485B-BAFE-A94DB672CFC9}" dt="2020-10-29T19:14:31.884" v="8383" actId="1076"/>
          <ac:spMkLst>
            <pc:docMk/>
            <pc:sldMk cId="2089427685" sldId="323"/>
            <ac:spMk id="15" creationId="{37A3CDDB-4DF6-4768-A8D5-BF6BF8BD7BFD}"/>
          </ac:spMkLst>
        </pc:spChg>
        <pc:spChg chg="mod">
          <ac:chgData name="chao ni" userId="74994a1f31f25175" providerId="LiveId" clId="{9094CEC9-51BF-485B-BAFE-A94DB672CFC9}" dt="2020-10-29T19:17:02.265" v="8504" actId="1076"/>
          <ac:spMkLst>
            <pc:docMk/>
            <pc:sldMk cId="2089427685" sldId="323"/>
            <ac:spMk id="16" creationId="{A12FA8AC-E63E-481E-8015-AB3A84D14D05}"/>
          </ac:spMkLst>
        </pc:spChg>
        <pc:spChg chg="mod">
          <ac:chgData name="chao ni" userId="74994a1f31f25175" providerId="LiveId" clId="{9094CEC9-51BF-485B-BAFE-A94DB672CFC9}" dt="2020-10-29T20:58:39.293" v="8955" actId="1076"/>
          <ac:spMkLst>
            <pc:docMk/>
            <pc:sldMk cId="2089427685" sldId="323"/>
            <ac:spMk id="17" creationId="{871F4661-FCE6-43D8-A85A-56866F895A70}"/>
          </ac:spMkLst>
        </pc:spChg>
        <pc:spChg chg="mod">
          <ac:chgData name="chao ni" userId="74994a1f31f25175" providerId="LiveId" clId="{9094CEC9-51BF-485B-BAFE-A94DB672CFC9}" dt="2020-10-29T20:58:50.503" v="8958" actId="1076"/>
          <ac:spMkLst>
            <pc:docMk/>
            <pc:sldMk cId="2089427685" sldId="323"/>
            <ac:spMk id="18" creationId="{2864190B-04FA-480C-BBB2-29C6EA5F928E}"/>
          </ac:spMkLst>
        </pc:spChg>
        <pc:spChg chg="mod">
          <ac:chgData name="chao ni" userId="74994a1f31f25175" providerId="LiveId" clId="{9094CEC9-51BF-485B-BAFE-A94DB672CFC9}" dt="2020-10-29T20:58:44.633" v="8956" actId="1076"/>
          <ac:spMkLst>
            <pc:docMk/>
            <pc:sldMk cId="2089427685" sldId="323"/>
            <ac:spMk id="19" creationId="{A5826BBA-8DA6-45A5-930C-BDB8E90C9A2E}"/>
          </ac:spMkLst>
        </pc:spChg>
        <pc:spChg chg="mod">
          <ac:chgData name="chao ni" userId="74994a1f31f25175" providerId="LiveId" clId="{9094CEC9-51BF-485B-BAFE-A94DB672CFC9}" dt="2020-10-29T20:58:53.499" v="8959" actId="1076"/>
          <ac:spMkLst>
            <pc:docMk/>
            <pc:sldMk cId="2089427685" sldId="323"/>
            <ac:spMk id="20" creationId="{B4255525-F471-4758-BD4B-9B303E05D029}"/>
          </ac:spMkLst>
        </pc:spChg>
        <pc:spChg chg="mod">
          <ac:chgData name="chao ni" userId="74994a1f31f25175" providerId="LiveId" clId="{9094CEC9-51BF-485B-BAFE-A94DB672CFC9}" dt="2020-10-29T20:58:46.937" v="8957" actId="1076"/>
          <ac:spMkLst>
            <pc:docMk/>
            <pc:sldMk cId="2089427685" sldId="323"/>
            <ac:spMk id="21" creationId="{D2E28743-D4AE-4400-AF45-BD5C18C5EB63}"/>
          </ac:spMkLst>
        </pc:spChg>
        <pc:picChg chg="mod">
          <ac:chgData name="chao ni" userId="74994a1f31f25175" providerId="LiveId" clId="{9094CEC9-51BF-485B-BAFE-A94DB672CFC9}" dt="2020-10-29T19:14:29.158" v="8382" actId="1076"/>
          <ac:picMkLst>
            <pc:docMk/>
            <pc:sldMk cId="2089427685" sldId="323"/>
            <ac:picMk id="4" creationId="{BF444AF0-3D7C-4F68-A67B-3683265AC5E8}"/>
          </ac:picMkLst>
        </pc:picChg>
        <pc:picChg chg="add mod ord">
          <ac:chgData name="chao ni" userId="74994a1f31f25175" providerId="LiveId" clId="{9094CEC9-51BF-485B-BAFE-A94DB672CFC9}" dt="2020-10-29T23:05:45.527" v="9061" actId="1076"/>
          <ac:picMkLst>
            <pc:docMk/>
            <pc:sldMk cId="2089427685" sldId="323"/>
            <ac:picMk id="8" creationId="{625F3708-F32D-4A0E-B9D6-5EF10D34D18B}"/>
          </ac:picMkLst>
        </pc:picChg>
        <pc:picChg chg="del mod ord">
          <ac:chgData name="chao ni" userId="74994a1f31f25175" providerId="LiveId" clId="{9094CEC9-51BF-485B-BAFE-A94DB672CFC9}" dt="2020-10-29T23:05:24.728" v="9056" actId="478"/>
          <ac:picMkLst>
            <pc:docMk/>
            <pc:sldMk cId="2089427685" sldId="323"/>
            <ac:picMk id="22" creationId="{8A59A57F-9C52-4528-92F9-922FE1220057}"/>
          </ac:picMkLst>
        </pc:picChg>
      </pc:sldChg>
      <pc:sldChg chg="modNotesTx">
        <pc:chgData name="chao ni" userId="74994a1f31f25175" providerId="LiveId" clId="{9094CEC9-51BF-485B-BAFE-A94DB672CFC9}" dt="2020-10-29T19:00:45.937" v="7919" actId="20577"/>
        <pc:sldMkLst>
          <pc:docMk/>
          <pc:sldMk cId="2337615946" sldId="325"/>
        </pc:sldMkLst>
      </pc:sldChg>
      <pc:sldChg chg="modNotesTx">
        <pc:chgData name="chao ni" userId="74994a1f31f25175" providerId="LiveId" clId="{9094CEC9-51BF-485B-BAFE-A94DB672CFC9}" dt="2020-10-29T18:42:58.543" v="6713" actId="20577"/>
        <pc:sldMkLst>
          <pc:docMk/>
          <pc:sldMk cId="2730140749" sldId="326"/>
        </pc:sldMkLst>
      </pc:sldChg>
      <pc:sldChg chg="modSp mod modNotesTx">
        <pc:chgData name="chao ni" userId="74994a1f31f25175" providerId="LiveId" clId="{9094CEC9-51BF-485B-BAFE-A94DB672CFC9}" dt="2020-10-30T20:01:12.917" v="9067" actId="1036"/>
        <pc:sldMkLst>
          <pc:docMk/>
          <pc:sldMk cId="2128921333" sldId="328"/>
        </pc:sldMkLst>
        <pc:picChg chg="mod">
          <ac:chgData name="chao ni" userId="74994a1f31f25175" providerId="LiveId" clId="{9094CEC9-51BF-485B-BAFE-A94DB672CFC9}" dt="2020-10-29T21:15:40.736" v="8966" actId="1076"/>
          <ac:picMkLst>
            <pc:docMk/>
            <pc:sldMk cId="2128921333" sldId="328"/>
            <ac:picMk id="4" creationId="{7D566AF1-572D-43B6-9153-8C3C2060E772}"/>
          </ac:picMkLst>
        </pc:picChg>
        <pc:picChg chg="mod">
          <ac:chgData name="chao ni" userId="74994a1f31f25175" providerId="LiveId" clId="{9094CEC9-51BF-485B-BAFE-A94DB672CFC9}" dt="2020-10-30T20:01:12.917" v="9067" actId="1036"/>
          <ac:picMkLst>
            <pc:docMk/>
            <pc:sldMk cId="2128921333" sldId="328"/>
            <ac:picMk id="7" creationId="{D4984917-53CD-4707-BC53-18522376F992}"/>
          </ac:picMkLst>
        </pc:picChg>
      </pc:sldChg>
      <pc:sldChg chg="modNotesTx">
        <pc:chgData name="chao ni" userId="74994a1f31f25175" providerId="LiveId" clId="{9094CEC9-51BF-485B-BAFE-A94DB672CFC9}" dt="2020-10-29T17:20:58.801" v="3703" actId="20577"/>
        <pc:sldMkLst>
          <pc:docMk/>
          <pc:sldMk cId="4178735100" sldId="329"/>
        </pc:sldMkLst>
      </pc:sldChg>
      <pc:sldChg chg="modNotesTx">
        <pc:chgData name="chao ni" userId="74994a1f31f25175" providerId="LiveId" clId="{9094CEC9-51BF-485B-BAFE-A94DB672CFC9}" dt="2020-10-29T22:49:49.136" v="9049" actId="20577"/>
        <pc:sldMkLst>
          <pc:docMk/>
          <pc:sldMk cId="1286344684" sldId="330"/>
        </pc:sldMkLst>
      </pc:sldChg>
      <pc:sldChg chg="addSp delSp modSp mod delAnim modAnim modNotesTx">
        <pc:chgData name="chao ni" userId="74994a1f31f25175" providerId="LiveId" clId="{9094CEC9-51BF-485B-BAFE-A94DB672CFC9}" dt="2020-10-29T20:59:30.796" v="8964" actId="20577"/>
        <pc:sldMkLst>
          <pc:docMk/>
          <pc:sldMk cId="267418148" sldId="331"/>
        </pc:sldMkLst>
        <pc:spChg chg="add mod">
          <ac:chgData name="chao ni" userId="74994a1f31f25175" providerId="LiveId" clId="{9094CEC9-51BF-485B-BAFE-A94DB672CFC9}" dt="2020-10-29T18:14:56.897" v="3751" actId="14100"/>
          <ac:spMkLst>
            <pc:docMk/>
            <pc:sldMk cId="267418148" sldId="331"/>
            <ac:spMk id="6" creationId="{9FA75EDB-4C91-480E-BEAC-62AE2164F80B}"/>
          </ac:spMkLst>
        </pc:spChg>
        <pc:spChg chg="add del mod">
          <ac:chgData name="chao ni" userId="74994a1f31f25175" providerId="LiveId" clId="{9094CEC9-51BF-485B-BAFE-A94DB672CFC9}" dt="2020-10-29T17:04:58.722" v="1988"/>
          <ac:spMkLst>
            <pc:docMk/>
            <pc:sldMk cId="267418148" sldId="331"/>
            <ac:spMk id="7" creationId="{450B777F-3293-48B5-87B4-2C459E004A13}"/>
          </ac:spMkLst>
        </pc:spChg>
        <pc:spChg chg="add mod">
          <ac:chgData name="chao ni" userId="74994a1f31f25175" providerId="LiveId" clId="{9094CEC9-51BF-485B-BAFE-A94DB672CFC9}" dt="2020-10-29T20:59:30.796" v="8964" actId="20577"/>
          <ac:spMkLst>
            <pc:docMk/>
            <pc:sldMk cId="267418148" sldId="331"/>
            <ac:spMk id="8" creationId="{DFA286EA-AC7B-4AC9-9AE1-AEE1B9A41EFD}"/>
          </ac:spMkLst>
        </pc:spChg>
        <pc:picChg chg="del mod">
          <ac:chgData name="chao ni" userId="74994a1f31f25175" providerId="LiveId" clId="{9094CEC9-51BF-485B-BAFE-A94DB672CFC9}" dt="2020-10-29T16:34:07.187" v="95" actId="478"/>
          <ac:picMkLst>
            <pc:docMk/>
            <pc:sldMk cId="267418148" sldId="331"/>
            <ac:picMk id="4" creationId="{3A337258-BF55-4119-ABE4-04CD0CD75BE1}"/>
          </ac:picMkLst>
        </pc:picChg>
        <pc:picChg chg="add mod">
          <ac:chgData name="chao ni" userId="74994a1f31f25175" providerId="LiveId" clId="{9094CEC9-51BF-485B-BAFE-A94DB672CFC9}" dt="2020-10-29T16:43:08.843" v="737" actId="1076"/>
          <ac:picMkLst>
            <pc:docMk/>
            <pc:sldMk cId="267418148" sldId="331"/>
            <ac:picMk id="5" creationId="{56D14431-3C45-47FD-A60D-C65DC69D4662}"/>
          </ac:picMkLst>
        </pc:picChg>
      </pc:sldChg>
      <pc:sldChg chg="addSp modSp mod modAnim modNotesTx">
        <pc:chgData name="chao ni" userId="74994a1f31f25175" providerId="LiveId" clId="{9094CEC9-51BF-485B-BAFE-A94DB672CFC9}" dt="2020-10-29T22:28:59.161" v="9038"/>
        <pc:sldMkLst>
          <pc:docMk/>
          <pc:sldMk cId="3262036910" sldId="333"/>
        </pc:sldMkLst>
        <pc:spChg chg="add mod">
          <ac:chgData name="chao ni" userId="74994a1f31f25175" providerId="LiveId" clId="{9094CEC9-51BF-485B-BAFE-A94DB672CFC9}" dt="2020-10-29T22:28:41.820" v="9037" actId="14100"/>
          <ac:spMkLst>
            <pc:docMk/>
            <pc:sldMk cId="3262036910" sldId="333"/>
            <ac:spMk id="25" creationId="{AC3CBD0C-C530-4CD4-BF97-CE46A236E70F}"/>
          </ac:spMkLst>
        </pc:spChg>
        <pc:spChg chg="add mod">
          <ac:chgData name="chao ni" userId="74994a1f31f25175" providerId="LiveId" clId="{9094CEC9-51BF-485B-BAFE-A94DB672CFC9}" dt="2020-10-29T22:28:26.631" v="9036" actId="1076"/>
          <ac:spMkLst>
            <pc:docMk/>
            <pc:sldMk cId="3262036910" sldId="333"/>
            <ac:spMk id="26" creationId="{33313816-B2A3-462C-90EA-AF7BF0D33ACF}"/>
          </ac:spMkLst>
        </pc:spChg>
        <pc:spChg chg="add mod">
          <ac:chgData name="chao ni" userId="74994a1f31f25175" providerId="LiveId" clId="{9094CEC9-51BF-485B-BAFE-A94DB672CFC9}" dt="2020-10-29T22:28:12.951" v="9032" actId="1076"/>
          <ac:spMkLst>
            <pc:docMk/>
            <pc:sldMk cId="3262036910" sldId="333"/>
            <ac:spMk id="37" creationId="{AD1373E1-1BEA-4BC3-A9AF-1502837215D6}"/>
          </ac:spMkLst>
        </pc:spChg>
        <pc:spChg chg="add mod">
          <ac:chgData name="chao ni" userId="74994a1f31f25175" providerId="LiveId" clId="{9094CEC9-51BF-485B-BAFE-A94DB672CFC9}" dt="2020-10-29T22:28:05.011" v="9031" actId="1076"/>
          <ac:spMkLst>
            <pc:docMk/>
            <pc:sldMk cId="3262036910" sldId="333"/>
            <ac:spMk id="39" creationId="{E9A4BC1A-FDA3-4129-88A7-9B28E870E19B}"/>
          </ac:spMkLst>
        </pc:spChg>
      </pc:sldChg>
      <pc:sldChg chg="modSp new mod">
        <pc:chgData name="chao ni" userId="74994a1f31f25175" providerId="LiveId" clId="{9094CEC9-51BF-485B-BAFE-A94DB672CFC9}" dt="2020-10-29T23:11:45.877" v="9066" actId="20577"/>
        <pc:sldMkLst>
          <pc:docMk/>
          <pc:sldMk cId="884517951" sldId="334"/>
        </pc:sldMkLst>
        <pc:spChg chg="mod">
          <ac:chgData name="chao ni" userId="74994a1f31f25175" providerId="LiveId" clId="{9094CEC9-51BF-485B-BAFE-A94DB672CFC9}" dt="2020-10-29T23:11:45.877" v="9066" actId="20577"/>
          <ac:spMkLst>
            <pc:docMk/>
            <pc:sldMk cId="884517951" sldId="334"/>
            <ac:spMk id="2" creationId="{8A298BE3-0D40-4884-BE30-08727FD58409}"/>
          </ac:spMkLst>
        </pc:spChg>
      </pc:sldChg>
      <pc:sldChg chg="new del">
        <pc:chgData name="chao ni" userId="74994a1f31f25175" providerId="LiveId" clId="{9094CEC9-51BF-485B-BAFE-A94DB672CFC9}" dt="2020-10-29T20:44:27.720" v="8950" actId="47"/>
        <pc:sldMkLst>
          <pc:docMk/>
          <pc:sldMk cId="910984016" sldId="334"/>
        </pc:sldMkLst>
      </pc:sldChg>
      <pc:sldChg chg="new">
        <pc:chgData name="chao ni" userId="74994a1f31f25175" providerId="LiveId" clId="{9094CEC9-51BF-485B-BAFE-A94DB672CFC9}" dt="2020-11-03T10:38:39.112" v="9068" actId="680"/>
        <pc:sldMkLst>
          <pc:docMk/>
          <pc:sldMk cId="1293798719" sldId="335"/>
        </pc:sldMkLst>
      </pc:sldChg>
      <pc:sldChg chg="addSp delSp modSp add mod">
        <pc:chgData name="chao ni" userId="74994a1f31f25175" providerId="LiveId" clId="{9094CEC9-51BF-485B-BAFE-A94DB672CFC9}" dt="2020-11-03T10:38:54.472" v="9072" actId="478"/>
        <pc:sldMkLst>
          <pc:docMk/>
          <pc:sldMk cId="3969346058" sldId="336"/>
        </pc:sldMkLst>
        <pc:spChg chg="del">
          <ac:chgData name="chao ni" userId="74994a1f31f25175" providerId="LiveId" clId="{9094CEC9-51BF-485B-BAFE-A94DB672CFC9}" dt="2020-11-03T10:38:49.110" v="9070" actId="478"/>
          <ac:spMkLst>
            <pc:docMk/>
            <pc:sldMk cId="3969346058" sldId="336"/>
            <ac:spMk id="2" creationId="{847CEEF5-56DB-4E35-B201-358BAD409836}"/>
          </ac:spMkLst>
        </pc:spChg>
        <pc:spChg chg="add del mod">
          <ac:chgData name="chao ni" userId="74994a1f31f25175" providerId="LiveId" clId="{9094CEC9-51BF-485B-BAFE-A94DB672CFC9}" dt="2020-11-03T10:38:51.558" v="9071" actId="478"/>
          <ac:spMkLst>
            <pc:docMk/>
            <pc:sldMk cId="3969346058" sldId="336"/>
            <ac:spMk id="8" creationId="{A558AC8C-AF6D-40C7-B9AC-A892A920C6E0}"/>
          </ac:spMkLst>
        </pc:spChg>
        <pc:picChg chg="del">
          <ac:chgData name="chao ni" userId="74994a1f31f25175" providerId="LiveId" clId="{9094CEC9-51BF-485B-BAFE-A94DB672CFC9}" dt="2020-11-03T10:38:54.472" v="9072" actId="478"/>
          <ac:picMkLst>
            <pc:docMk/>
            <pc:sldMk cId="3969346058" sldId="336"/>
            <ac:picMk id="5" creationId="{96C77A2E-2281-4E37-B94A-CCC537A94CC8}"/>
          </ac:picMkLst>
        </pc:picChg>
      </pc:sldChg>
      <pc:sldChg chg="new del">
        <pc:chgData name="chao ni" userId="74994a1f31f25175" providerId="LiveId" clId="{9094CEC9-51BF-485B-BAFE-A94DB672CFC9}" dt="2020-11-12T21:04:30.505" v="9074" actId="680"/>
        <pc:sldMkLst>
          <pc:docMk/>
          <pc:sldMk cId="901851872" sldId="3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12.11.2020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12.11.2020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Chao Ni and my semester thesis is about MPC-feedback trajectory optimization for the wheeled robot. My supervisors are Marko and Ruben.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104004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We further want to know if MPC helps with tracking why </a:t>
            </a:r>
            <a:r>
              <a:rPr lang="en-US" dirty="0" err="1">
                <a:latin typeface="Calibri"/>
                <a:cs typeface="Calibri"/>
              </a:rPr>
              <a:t>mpc</a:t>
            </a:r>
            <a:r>
              <a:rPr lang="en-US" dirty="0">
                <a:latin typeface="Calibri"/>
                <a:cs typeface="Calibri"/>
              </a:rPr>
              <a:t> is so helpful.</a:t>
            </a:r>
          </a:p>
          <a:p>
            <a:endParaRPr lang="en-US" dirty="0">
              <a:latin typeface="Calibri"/>
              <a:cs typeface="Calibri"/>
            </a:endParaRPr>
          </a:p>
          <a:p>
            <a:r>
              <a:rPr lang="en-US" dirty="0">
                <a:latin typeface="Calibri"/>
                <a:cs typeface="Calibri"/>
              </a:rPr>
              <a:t>So best way to compare is that if we skip the </a:t>
            </a:r>
            <a:r>
              <a:rPr lang="en-US" dirty="0" err="1">
                <a:latin typeface="Calibri"/>
                <a:cs typeface="Calibri"/>
              </a:rPr>
              <a:t>mpc</a:t>
            </a:r>
            <a:r>
              <a:rPr lang="en-US" dirty="0">
                <a:latin typeface="Calibri"/>
                <a:cs typeface="Calibri"/>
              </a:rPr>
              <a:t>, and use the optimized trajectory directly as a guidance and feed into low level controller. We managed that and have this video:</a:t>
            </a:r>
          </a:p>
          <a:p>
            <a:endParaRPr lang="en-US" dirty="0">
              <a:latin typeface="Calibri"/>
              <a:cs typeface="Calibri"/>
            </a:endParaRPr>
          </a:p>
          <a:p>
            <a:r>
              <a:rPr lang="en-US" dirty="0">
                <a:latin typeface="Calibri"/>
                <a:cs typeface="Calibri"/>
              </a:rPr>
              <a:t>This is a trotting motion on simulation.  we can see from the video that the motion is not smooth at all, it looks like falling anytime. In the low-level controller, it just takes care of one step ahead and will track the reference without considering its effect to the future step. However, MPC has a horizon and looks several steps ahead, there will be punishment on </a:t>
            </a:r>
            <a:r>
              <a:rPr lang="en-US" altLang="zh-CN" dirty="0">
                <a:latin typeface="Calibri"/>
                <a:cs typeface="Calibri"/>
              </a:rPr>
              <a:t>strange, unsmooth</a:t>
            </a:r>
            <a:r>
              <a:rPr lang="en-US" dirty="0">
                <a:latin typeface="Calibri"/>
                <a:cs typeface="Calibri"/>
              </a:rPr>
              <a:t> motions. This is the first reason why we use </a:t>
            </a:r>
            <a:r>
              <a:rPr lang="en-US" dirty="0" err="1">
                <a:latin typeface="Calibri"/>
                <a:cs typeface="Calibri"/>
              </a:rPr>
              <a:t>mpc</a:t>
            </a:r>
            <a:r>
              <a:rPr lang="en-US" dirty="0">
                <a:latin typeface="Calibri"/>
                <a:cs typeface="Calibri"/>
              </a:rPr>
              <a:t>.</a:t>
            </a:r>
          </a:p>
          <a:p>
            <a:endParaRPr lang="en-US" dirty="0">
              <a:latin typeface="Calibri"/>
              <a:cs typeface="Calibri"/>
            </a:endParaRPr>
          </a:p>
          <a:p>
            <a:r>
              <a:rPr lang="en-US" dirty="0">
                <a:latin typeface="Calibri"/>
                <a:cs typeface="Calibri"/>
              </a:rPr>
              <a:t>Secondly, If we don’t use MPC, then we will have a higher standard for the optimized trajectory, it has to be feasible in a higher accuracy. Which means, it need more computation time.  MPC however, relaxes this constraint because MPC will correct it. And this makes it possible that the whole process can be computed completely online.</a:t>
            </a:r>
          </a:p>
          <a:p>
            <a:endParaRPr lang="en-US" dirty="0">
              <a:latin typeface="Calibri"/>
              <a:cs typeface="Calibri"/>
            </a:endParaRPr>
          </a:p>
          <a:p>
            <a:r>
              <a:rPr lang="en-US" dirty="0">
                <a:latin typeface="Calibri"/>
                <a:cs typeface="Calibri"/>
              </a:rPr>
              <a:t>And we also compared the tracking performance, for this specific case, the average tracking error is about much larger than when we have </a:t>
            </a:r>
            <a:r>
              <a:rPr lang="en-US" dirty="0" err="1">
                <a:latin typeface="Calibri"/>
                <a:cs typeface="Calibri"/>
              </a:rPr>
              <a:t>mpc</a:t>
            </a:r>
            <a:r>
              <a:rPr lang="en-US" dirty="0">
                <a:latin typeface="Calibri"/>
                <a:cs typeface="Calibri"/>
              </a:rPr>
              <a:t>.</a:t>
            </a:r>
          </a:p>
          <a:p>
            <a:endParaRPr lang="en-US" dirty="0">
              <a:latin typeface="Calibri"/>
              <a:cs typeface="Calibri"/>
            </a:endParaRP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2677388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CH" dirty="0"/>
              <a:t>So what can we do in the future:</a:t>
            </a:r>
          </a:p>
          <a:p>
            <a:pPr marL="228600" indent="-228600">
              <a:buAutoNum type="arabicPeriod"/>
            </a:pPr>
            <a:r>
              <a:rPr lang="de-CH" dirty="0"/>
              <a:t>First we should continue on our track and explore more tough terrains.</a:t>
            </a:r>
          </a:p>
          <a:p>
            <a:pPr marL="228600" indent="-228600">
              <a:buAutoNum type="arabicPeriod"/>
            </a:pPr>
            <a:r>
              <a:rPr lang="de-CH" dirty="0"/>
              <a:t>Secondly, i also want to raise the question here: do we really need a perfectly feasible trajectory?</a:t>
            </a:r>
          </a:p>
          <a:p>
            <a:pPr marL="685800" lvl="1" indent="-228600">
              <a:buAutoNum type="arabicPeriod"/>
            </a:pPr>
            <a:r>
              <a:rPr lang="de-CH" dirty="0"/>
              <a:t> becasue for towr, if the initialization is good enough, we can just run the trajectory optimization for a a couple iterations and the resulting trajectory is already good enough to track, it may not be feasible yet, but MPC will correct it.</a:t>
            </a:r>
          </a:p>
          <a:p>
            <a:pPr marL="685800" lvl="1" indent="-228600">
              <a:buAutoNum type="arabicPeriod"/>
            </a:pPr>
            <a:r>
              <a:rPr lang="de-CH" dirty="0"/>
              <a:t>Second, if we don’t need perfectly feasible trajectories, there are other ways to explore it. For example, learning based method, we can build a neural network and train it for a short time, and early stopping when the solution is reasonable, and let MPC to finish the rest part.</a:t>
            </a:r>
          </a:p>
        </p:txBody>
      </p:sp>
      <p:sp>
        <p:nvSpPr>
          <p:cNvPr id="4" name="Slide Number Placeholder 3"/>
          <p:cNvSpPr>
            <a:spLocks noGrp="1"/>
          </p:cNvSpPr>
          <p:nvPr>
            <p:ph type="sldNum" sz="quarter" idx="5"/>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2229772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Now let’s talk about how we conduct the whole process and how we implemented it.</a:t>
            </a:r>
          </a:p>
          <a:p>
            <a:pPr marL="0" indent="0">
              <a:buNone/>
            </a:pPr>
            <a:endParaRPr lang="en-US" dirty="0"/>
          </a:p>
          <a:p>
            <a:pPr marL="0" indent="0">
              <a:buNone/>
            </a:pPr>
            <a:r>
              <a:rPr lang="en-US" dirty="0"/>
              <a:t>First, a message is commanded by a human operator, we first tell the robot where do we want to go. The robot can smartly initialize its states based on the terrain information and the target position.  Then the initialization state is passed through the trajectory optimizer, and we will be using </a:t>
            </a:r>
            <a:r>
              <a:rPr lang="en-US" dirty="0" err="1"/>
              <a:t>towr</a:t>
            </a:r>
            <a:r>
              <a:rPr lang="en-US" dirty="0"/>
              <a:t> as an optimizer in the project. </a:t>
            </a:r>
          </a:p>
          <a:p>
            <a:pPr marL="0" indent="0">
              <a:buNone/>
            </a:pPr>
            <a:endParaRPr lang="en-US" dirty="0"/>
          </a:p>
          <a:p>
            <a:pPr marL="0" indent="0">
              <a:buNone/>
            </a:pPr>
            <a:r>
              <a:rPr lang="en-US" dirty="0"/>
              <a:t>After it generates a trajectory, then we compute the reference trajectory in generalized joint space and feed this into MPC. Based on this reference as well as the measurement of the robot state, </a:t>
            </a:r>
            <a:r>
              <a:rPr lang="en-US" dirty="0" err="1"/>
              <a:t>mpc</a:t>
            </a:r>
            <a:r>
              <a:rPr lang="en-US" dirty="0"/>
              <a:t> controller can compute the desired control plan, which will be fed into a low-level controller, and a final torque command is given to the real robot.</a:t>
            </a:r>
          </a:p>
          <a:p>
            <a:pPr marL="0" indent="0">
              <a:buNone/>
            </a:pPr>
            <a:endParaRPr lang="en-US" dirty="0"/>
          </a:p>
          <a:p>
            <a:pPr marL="0" indent="0">
              <a:buNone/>
            </a:pPr>
            <a:r>
              <a:rPr lang="en-US" dirty="0"/>
              <a:t>The whole process on the left is offline and </a:t>
            </a:r>
            <a:r>
              <a:rPr lang="en-US" dirty="0" err="1"/>
              <a:t>mpc</a:t>
            </a:r>
            <a:r>
              <a:rPr lang="en-US" dirty="0"/>
              <a:t> in online. </a:t>
            </a:r>
          </a:p>
          <a:p>
            <a:pPr marL="0" indent="0">
              <a:buNone/>
            </a:pPr>
            <a:endParaRPr lang="en-US" dirty="0"/>
          </a:p>
          <a:p>
            <a:pPr marL="0" indent="0">
              <a:buNone/>
            </a:pPr>
            <a:r>
              <a:rPr lang="en-US" dirty="0"/>
              <a:t>And this trajectory optimizer can be replaced by other optimizers, for example, </a:t>
            </a:r>
            <a:r>
              <a:rPr lang="en-US" dirty="0" err="1"/>
              <a:t>scp</a:t>
            </a:r>
            <a:r>
              <a:rPr lang="en-US" dirty="0"/>
              <a:t>, which is already implemented by another student. Compared to </a:t>
            </a:r>
            <a:r>
              <a:rPr lang="en-US" dirty="0" err="1"/>
              <a:t>scp</a:t>
            </a:r>
            <a:r>
              <a:rPr lang="en-US" dirty="0"/>
              <a:t>, one of the advantage of </a:t>
            </a:r>
            <a:r>
              <a:rPr lang="en-US" dirty="0" err="1"/>
              <a:t>towr</a:t>
            </a:r>
            <a:r>
              <a:rPr lang="en-US" dirty="0"/>
              <a:t> is that it can compute longer trajectories.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27088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t>
            </a:r>
            <a:r>
              <a:rPr lang="en-US"/>
              <a:t>start with </a:t>
            </a:r>
            <a:r>
              <a:rPr lang="en-US" dirty="0"/>
              <a:t>why we need trajectory optimization. Imagine a robot is standing in front of a tough terrain and wants to achieve a target position. The first step for the robot is to compute how it should move towards the target feasibly and efficiently, and this involves trajectory optimization.</a:t>
            </a:r>
          </a:p>
          <a:p>
            <a:endParaRPr lang="en-US" dirty="0"/>
          </a:p>
          <a:p>
            <a:r>
              <a:rPr lang="en-US" dirty="0"/>
              <a:t>Second, after the robot has a trajectory in mind, it should take care of the question how to track these trajectory, and a promising approach is to use model predictive control. Due to computation issues, the horizon is relatively short compared to the whole trajectory. In our project, the trajectory can be as long as we can, and the </a:t>
            </a:r>
            <a:r>
              <a:rPr lang="en-US" dirty="0" err="1"/>
              <a:t>mpc</a:t>
            </a:r>
            <a:r>
              <a:rPr lang="en-US" dirty="0"/>
              <a:t> will have a horizon of one second.</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2862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Actually this approach is not new, and is already proven efficient in many applications. </a:t>
            </a:r>
          </a:p>
          <a:p>
            <a:pPr marL="0" indent="0">
              <a:buNone/>
            </a:pPr>
            <a:endParaRPr lang="en-US" dirty="0"/>
          </a:p>
          <a:p>
            <a:pPr marL="0" indent="0">
              <a:buNone/>
            </a:pPr>
            <a:r>
              <a:rPr lang="en-US" dirty="0"/>
              <a:t>For example, in Atlas from Boston Dynamics, they used the same fashion as using model predictive control to track a generated trajectory.  </a:t>
            </a:r>
          </a:p>
          <a:p>
            <a:pPr marL="0" indent="0">
              <a:buNone/>
            </a:pPr>
            <a:endParaRPr lang="en-US" dirty="0"/>
          </a:p>
          <a:p>
            <a:pPr marL="0" indent="0">
              <a:buNone/>
            </a:pPr>
            <a:r>
              <a:rPr lang="en-US" dirty="0"/>
              <a:t>And in order to allow the robot to handle complicated terrains efficiently, we have this customized </a:t>
            </a:r>
            <a:r>
              <a:rPr lang="en-US" dirty="0" err="1"/>
              <a:t>Anymal</a:t>
            </a:r>
            <a:r>
              <a:rPr lang="en-US" dirty="0"/>
              <a:t> robot with wheels. Compared to legged robot, it is energy efficient and faster. It can perform hybrid motions and can even go hiking in the forest.</a:t>
            </a:r>
          </a:p>
          <a:p>
            <a:pPr marL="0" indent="0">
              <a:buNone/>
            </a:pPr>
            <a:endParaRPr lang="en-US" dirty="0"/>
          </a:p>
          <a:p>
            <a:pPr marL="0" indent="0">
              <a:buNone/>
            </a:pPr>
            <a:r>
              <a:rPr lang="en-US" dirty="0"/>
              <a:t>We will equip this robot with a MPC framework to conquer tough task.</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183764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Now let’s talk about how we conduct the whole process and how we implemented it.</a:t>
            </a:r>
          </a:p>
          <a:p>
            <a:pPr marL="0" indent="0">
              <a:buNone/>
            </a:pPr>
            <a:endParaRPr lang="en-US" dirty="0"/>
          </a:p>
          <a:p>
            <a:pPr marL="0" indent="0">
              <a:buNone/>
            </a:pPr>
            <a:r>
              <a:rPr lang="en-US" dirty="0"/>
              <a:t>First, a message is commanded by a human operator, we first tell the robot where do we want to go. The robot can smartly initialize its states based on the terrain information and the target position.  Then the initialization state is passed through the trajectory optimizer, and we will be using </a:t>
            </a:r>
            <a:r>
              <a:rPr lang="en-US" dirty="0" err="1"/>
              <a:t>towr</a:t>
            </a:r>
            <a:r>
              <a:rPr lang="en-US" dirty="0"/>
              <a:t> as an optimizer in the project. </a:t>
            </a:r>
          </a:p>
          <a:p>
            <a:pPr marL="0" indent="0">
              <a:buNone/>
            </a:pPr>
            <a:endParaRPr lang="en-US" dirty="0"/>
          </a:p>
          <a:p>
            <a:pPr marL="0" indent="0">
              <a:buNone/>
            </a:pPr>
            <a:r>
              <a:rPr lang="en-US" dirty="0"/>
              <a:t>After it generates a trajectory, then we compute the reference trajectory in generalized joint space and feed this into MPC. Based on this reference as well as the measurement of the robot state, </a:t>
            </a:r>
            <a:r>
              <a:rPr lang="en-US" dirty="0" err="1"/>
              <a:t>mpc</a:t>
            </a:r>
            <a:r>
              <a:rPr lang="en-US" dirty="0"/>
              <a:t> controller can compute the desired control plan, which will be fed into a low-level controller, and a final torque command is given to the real robot.</a:t>
            </a:r>
          </a:p>
          <a:p>
            <a:pPr marL="0" indent="0">
              <a:buNone/>
            </a:pPr>
            <a:endParaRPr lang="en-US" dirty="0"/>
          </a:p>
          <a:p>
            <a:pPr marL="0" indent="0">
              <a:buNone/>
            </a:pPr>
            <a:r>
              <a:rPr lang="en-US" dirty="0"/>
              <a:t>The whole process on the left is offline and </a:t>
            </a:r>
            <a:r>
              <a:rPr lang="en-US" dirty="0" err="1"/>
              <a:t>mpc</a:t>
            </a:r>
            <a:r>
              <a:rPr lang="en-US" dirty="0"/>
              <a:t> in online. </a:t>
            </a:r>
          </a:p>
          <a:p>
            <a:pPr marL="0" indent="0">
              <a:buNone/>
            </a:pPr>
            <a:endParaRPr lang="en-US" dirty="0"/>
          </a:p>
          <a:p>
            <a:pPr marL="0" indent="0">
              <a:buNone/>
            </a:pPr>
            <a:r>
              <a:rPr lang="en-US" dirty="0"/>
              <a:t>And this trajectory optimizer can be replaced by other optimizers, for example, </a:t>
            </a:r>
            <a:r>
              <a:rPr lang="en-US" dirty="0" err="1"/>
              <a:t>scp</a:t>
            </a:r>
            <a:r>
              <a:rPr lang="en-US" dirty="0"/>
              <a:t>, which is already implemented by another student. Compared to </a:t>
            </a:r>
            <a:r>
              <a:rPr lang="en-US" dirty="0" err="1"/>
              <a:t>scp</a:t>
            </a:r>
            <a:r>
              <a:rPr lang="en-US" dirty="0"/>
              <a:t>, one of the advantage of </a:t>
            </a:r>
            <a:r>
              <a:rPr lang="en-US" dirty="0" err="1"/>
              <a:t>towr</a:t>
            </a:r>
            <a:r>
              <a:rPr lang="en-US" dirty="0"/>
              <a:t> is that it can compute longer trajectories.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1174573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we show videos of how MPC optimization looks like.</a:t>
            </a:r>
          </a:p>
          <a:p>
            <a:pPr marL="0" indent="0">
              <a:buNone/>
            </a:pPr>
            <a:endParaRPr lang="en-US" dirty="0"/>
          </a:p>
          <a:p>
            <a:pPr marL="0" indent="0">
              <a:buNone/>
            </a:pPr>
            <a:r>
              <a:rPr lang="en-US" dirty="0"/>
              <a:t>On the left side, we have the desired trajectories which are generated by </a:t>
            </a:r>
            <a:r>
              <a:rPr lang="en-US" dirty="0" err="1"/>
              <a:t>towr</a:t>
            </a:r>
            <a:r>
              <a:rPr lang="en-US" dirty="0"/>
              <a:t>. We have rolling, pace forward, </a:t>
            </a:r>
            <a:r>
              <a:rPr lang="en-US" dirty="0" err="1"/>
              <a:t>overlapwak</a:t>
            </a:r>
            <a:r>
              <a:rPr lang="en-US" dirty="0"/>
              <a:t> curve, and gap motions. I also want to quickly mention how </a:t>
            </a:r>
            <a:r>
              <a:rPr lang="en-US" dirty="0" err="1"/>
              <a:t>towr</a:t>
            </a:r>
            <a:r>
              <a:rPr lang="en-US" dirty="0"/>
              <a:t> works. Basically, we generate different trajectories based on how we initialize them and end up with a feasible local optimum solution around the initialization. And we test the feasibility of the motion on a sampling basis, one way to relax the constraint is to pick less sampling points to check the feasibility, and it will speed up the computing and make online possible, we will turn to that later in the end.</a:t>
            </a:r>
          </a:p>
          <a:p>
            <a:pPr marL="0" indent="0">
              <a:buNone/>
            </a:pPr>
            <a:endParaRPr lang="en-US" dirty="0"/>
          </a:p>
          <a:p>
            <a:pPr marL="0" indent="0">
              <a:buNone/>
            </a:pPr>
            <a:r>
              <a:rPr lang="en-US" dirty="0"/>
              <a:t>On the right side, we have the optimized trajectories which are computed on ocs2. We can also seen from here that the optimization length is shorter than the desired length.</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2860766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did some experiments on the real robot. </a:t>
            </a:r>
          </a:p>
          <a:p>
            <a:endParaRPr lang="en-US" dirty="0"/>
          </a:p>
          <a:p>
            <a:r>
              <a:rPr lang="en-US" dirty="0"/>
              <a:t>We can see from the video that the robot can handle different tough motions, even for the pace and gallop, which is difficult generally. And it also tracks the gap motion. And when we filmed these videos, the robot mass was off the real value, but it has the robustness of handle this issue, which further shows that it’s very promising.</a:t>
            </a:r>
          </a:p>
          <a:p>
            <a:endParaRPr lang="en-US" dirty="0"/>
          </a:p>
          <a:p>
            <a:r>
              <a:rPr lang="en-US" dirty="0"/>
              <a:t>Although we can also find some issues in the video, for example, the robot legs sometimes don’t give enough power, but this is a hardware problem and can be easily handled. We will get back to this issue when we analyzed the data. But generally it is amazing to have this algorithm validated on the real robot.</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20486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simulation results I got. Here is the figure of comparison between measured trajectories and the desired trajectories. I analyzed the data and have some points to address.</a:t>
            </a:r>
          </a:p>
          <a:p>
            <a:endParaRPr lang="en-US" dirty="0"/>
          </a:p>
          <a:p>
            <a:r>
              <a:rPr lang="en-US" dirty="0"/>
              <a:t>First, if we look at the change of pitch angle, we will find that MPC imposes smoothness by adding a cost function. By doing so, it also makes the trajectory more practically feasible because some wild motions can be avoided or alleviated.</a:t>
            </a:r>
          </a:p>
          <a:p>
            <a:endParaRPr lang="en-US" dirty="0"/>
          </a:p>
          <a:p>
            <a:r>
              <a:rPr lang="en-US" dirty="0"/>
              <a:t>Second, if we look at this part, we will find the initial velocity of base is not zero. The most important reason is that MPC has the ability to blend between transitions. After we sent the trajectory, the robot got a feeling that a trajectory is coming and would prepare for it. </a:t>
            </a:r>
          </a:p>
          <a:p>
            <a:endParaRPr lang="en-US" dirty="0"/>
          </a:p>
          <a:p>
            <a:r>
              <a:rPr lang="en-US" dirty="0"/>
              <a:t>The third thing I want to address it that if we look at the swing height. We will find the measured height is not as desired due to the fact that we explicitly set the swing height in MPC. Here are some more comparison of other motions.</a:t>
            </a:r>
          </a:p>
          <a:p>
            <a:endParaRPr lang="en-US" dirty="0"/>
          </a:p>
          <a:p>
            <a:r>
              <a:rPr lang="en-US" dirty="0"/>
              <a:t>This is not a big issue theoretically, but we need to adjust it in the future when we want to walk over stairs. Because in that case swing height should be larger than usual depending on the height of the stair.</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847386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Here is the result from the real robot experiment. As we mentioned about the previous video, there is some issue about the hardware. </a:t>
            </a:r>
          </a:p>
          <a:p>
            <a:endParaRPr lang="en-US" dirty="0">
              <a:latin typeface="Calibri"/>
              <a:cs typeface="Calibri"/>
            </a:endParaRPr>
          </a:p>
          <a:p>
            <a:r>
              <a:rPr lang="en-US" dirty="0">
                <a:latin typeface="Calibri"/>
                <a:cs typeface="Calibri"/>
              </a:rPr>
              <a:t>We will find there is a drift in y direction, which is not as expected. Also, the yaw angle and the roll angle show some strange behavior of the robot.</a:t>
            </a:r>
          </a:p>
          <a:p>
            <a:endParaRPr lang="en-US" dirty="0">
              <a:latin typeface="Calibri"/>
              <a:cs typeface="Calibri"/>
            </a:endParaRPr>
          </a:p>
          <a:p>
            <a:r>
              <a:rPr lang="en-US" dirty="0">
                <a:latin typeface="Calibri"/>
                <a:cs typeface="Calibri"/>
              </a:rPr>
              <a:t>To analyze it, we plot the contact forces and see what is going on. I took a 0.8 second time window and computed the average contact forces during these period. </a:t>
            </a:r>
          </a:p>
          <a:p>
            <a:endParaRPr lang="en-US" dirty="0">
              <a:latin typeface="Calibri"/>
              <a:cs typeface="Calibri"/>
            </a:endParaRPr>
          </a:p>
          <a:p>
            <a:r>
              <a:rPr lang="en-US" dirty="0">
                <a:latin typeface="Calibri"/>
                <a:cs typeface="Calibri"/>
              </a:rPr>
              <a:t>We can see when the front legs are in the air, The right hind leg has bigger contact forces, and therefore pushes the robot towards the positive y direction and when the hind legs are in the air, the left front leg has bigger power and pushed the robot back.</a:t>
            </a:r>
          </a:p>
          <a:p>
            <a:endParaRPr lang="en-US" dirty="0">
              <a:latin typeface="Calibri"/>
              <a:cs typeface="Calibri"/>
            </a:endParaRPr>
          </a:p>
          <a:p>
            <a:r>
              <a:rPr lang="en-US" dirty="0">
                <a:latin typeface="Calibri"/>
                <a:cs typeface="Calibri"/>
              </a:rPr>
              <a:t>This also explains the behavior in yaw and roll angle.</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804475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We also try to quantify the tracking performance. I computed the average tracking error between the desired trajectory and the measured trajectory. We define the tracking error as the mean </a:t>
            </a:r>
            <a:r>
              <a:rPr lang="en-US" dirty="0" err="1">
                <a:latin typeface="Calibri"/>
                <a:cs typeface="Calibri"/>
              </a:rPr>
              <a:t>Eulidean</a:t>
            </a:r>
            <a:r>
              <a:rPr lang="en-US" dirty="0">
                <a:latin typeface="Calibri"/>
                <a:cs typeface="Calibri"/>
              </a:rPr>
              <a:t> distance over all time steps along the trajectory.</a:t>
            </a:r>
          </a:p>
          <a:p>
            <a:endParaRPr lang="en-US" dirty="0">
              <a:latin typeface="Calibri"/>
              <a:cs typeface="Calibri"/>
            </a:endParaRPr>
          </a:p>
          <a:p>
            <a:r>
              <a:rPr lang="en-US" dirty="0">
                <a:latin typeface="Calibri"/>
                <a:cs typeface="Calibri"/>
              </a:rPr>
              <a:t>In simulation, the result is in average 6.6 centimeters tracking error</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1177229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9" name="Bildplatzhalter 8"/>
          <p:cNvSpPr>
            <a:spLocks noGrp="1"/>
          </p:cNvSpPr>
          <p:nvPr>
            <p:ph type="pic" sz="quarter" idx="14"/>
          </p:nvPr>
        </p:nvSpPr>
        <p:spPr>
          <a:xfrm>
            <a:off x="323850" y="619200"/>
            <a:ext cx="11537950" cy="2809800"/>
          </a:xfrm>
        </p:spPr>
        <p:txBody>
          <a:bodyPr/>
          <a:lstStyle/>
          <a:p>
            <a:r>
              <a:rPr lang="en-US" dirty="0"/>
              <a:t>Click icon to add picture</a:t>
            </a:r>
            <a:endParaRPr lang="en-GB" dirty="0"/>
          </a:p>
        </p:txBody>
      </p:sp>
      <p:sp>
        <p:nvSpPr>
          <p:cNvPr id="10"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a:t>Bild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
        <p:nvSpPr>
          <p:cNvPr id="8"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9"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pic>
        <p:nvPicPr>
          <p:cNvPr id="30" name="Picture 2" descr="https://lh6.googleusercontent.com/UQoJqL-vqdFzdsvW0eyQvn5VVNO1CPQx3sWYYDLJY-bqBZ13iCGvN-VmCvp2wDF1qJqLNzUR4sJqbnZMmDedTH1HTgr52pK0oTSht6mlR4JTMJJen5ziwnxh4Vk2GIzv7e9ycIfe8CY"/>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456529" y="236740"/>
            <a:ext cx="868610" cy="29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
        <p:nvSpPr>
          <p:cNvPr id="8"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
        <p:nvSpPr>
          <p:cNvPr id="9"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
        <p:nvSpPr>
          <p:cNvPr id="6"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dirty="0"/>
              <a:t>First name Surname (edit via “Insert” &gt; “Header &amp; Footer”)</a:t>
            </a:r>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dirty="0"/>
              <a:t>1.12.2014</a:t>
            </a:r>
          </a:p>
        </p:txBody>
      </p:sp>
      <p:sp>
        <p:nvSpPr>
          <p:cNvPr id="6" name="Fußzeilenplatzhalter 5"/>
          <p:cNvSpPr>
            <a:spLocks noGrp="1"/>
          </p:cNvSpPr>
          <p:nvPr>
            <p:ph type="ftr" sz="quarter" idx="11"/>
          </p:nvPr>
        </p:nvSpPr>
        <p:spPr/>
        <p:txBody>
          <a:bodyPr/>
          <a:lstStyle/>
          <a:p>
            <a:r>
              <a:rPr lang="en-GB" dirty="0"/>
              <a:t>First name Surname (edit via “Insert” &gt; “Header &amp; Footer”)</a:t>
            </a:r>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
        <p:nvSpPr>
          <p:cNvPr id="7"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dirty="0"/>
              <a:t>1.12.2014</a:t>
            </a:r>
          </a:p>
        </p:txBody>
      </p:sp>
      <p:sp>
        <p:nvSpPr>
          <p:cNvPr id="5" name="Fußzeilenplatzhalter 4"/>
          <p:cNvSpPr>
            <a:spLocks noGrp="1"/>
          </p:cNvSpPr>
          <p:nvPr>
            <p:ph type="ftr" sz="quarter" idx="11"/>
          </p:nvPr>
        </p:nvSpPr>
        <p:spPr/>
        <p:txBody>
          <a:bodyPr/>
          <a:lstStyle/>
          <a:p>
            <a:r>
              <a:rPr lang="en-GB" dirty="0"/>
              <a:t>First name Surname (edit via “Insert” &gt; “Header &amp; Footer”)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dirty="0"/>
              <a:t>1.12.2014</a:t>
            </a:r>
          </a:p>
        </p:txBody>
      </p:sp>
      <p:sp>
        <p:nvSpPr>
          <p:cNvPr id="3" name="Fußzeilenplatzhalter 2"/>
          <p:cNvSpPr>
            <a:spLocks noGrp="1"/>
          </p:cNvSpPr>
          <p:nvPr>
            <p:ph type="ftr" sz="quarter" idx="11"/>
          </p:nvPr>
        </p:nvSpPr>
        <p:spPr/>
        <p:txBody>
          <a:bodyPr/>
          <a:lstStyle/>
          <a:p>
            <a:r>
              <a:rPr lang="en-GB" dirty="0"/>
              <a:t>First name Surname (edit via “Insert” &gt; “Header &amp; Footer”)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2" name="Titelplatzhalter 1"/>
          <p:cNvSpPr>
            <a:spLocks noGrp="1"/>
          </p:cNvSpPr>
          <p:nvPr>
            <p:ph type="title"/>
          </p:nvPr>
        </p:nvSpPr>
        <p:spPr bwMode="gray">
          <a:xfrm>
            <a:off x="323850" y="620714"/>
            <a:ext cx="11528920" cy="86407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Picture 2" descr="https://lh6.googleusercontent.com/UQoJqL-vqdFzdsvW0eyQvn5VVNO1CPQx3sWYYDLJY-bqBZ13iCGvN-VmCvp2wDF1qJqLNzUR4sJqbnZMmDedTH1HTgr52pK0oTSht6mlR4JTMJJen5ziwnxh4Vk2GIzv7e9ycIfe8CY"/>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1456529" y="236740"/>
            <a:ext cx="868610" cy="298728"/>
          </a:xfrm>
          <a:prstGeom prst="rect">
            <a:avLst/>
          </a:prstGeom>
          <a:noFill/>
          <a:extLst>
            <a:ext uri="{909E8E84-426E-40DD-AFC4-6F175D3DCCD1}">
              <a14:hiddenFill xmlns:a14="http://schemas.microsoft.com/office/drawing/2010/main">
                <a:solidFill>
                  <a:srgbClr val="FFFFFF"/>
                </a:solidFill>
              </a14:hiddenFill>
            </a:ext>
          </a:extLst>
        </p:spPr>
      </p:pic>
      <p:sp>
        <p:nvSpPr>
          <p:cNvPr id="37" name="Foliennummernplatzhalter 5"/>
          <p:cNvSpPr>
            <a:spLocks noGrp="1"/>
          </p:cNvSpPr>
          <p:nvPr>
            <p:ph type="sldNum" sz="quarter" idx="4"/>
          </p:nvPr>
        </p:nvSpPr>
        <p:spPr>
          <a:xfrm>
            <a:off x="11422211" y="146607"/>
            <a:ext cx="620211" cy="468312"/>
          </a:xfrm>
          <a:prstGeom prst="rect">
            <a:avLst/>
          </a:prstGeom>
        </p:spPr>
        <p:txBody>
          <a:bodyPr vert="horz" wrap="none" lIns="0" tIns="0" rIns="0" bIns="0" rtlCol="0" anchor="ctr"/>
          <a:lstStyle>
            <a:lvl1pPr algn="ctr">
              <a:defRPr sz="1400">
                <a:solidFill>
                  <a:schemeClr val="bg1"/>
                </a:solidFill>
              </a:defRPr>
            </a:lvl1pPr>
          </a:lstStyle>
          <a:p>
            <a:fld id="{6C6AE60A-B69C-4790-82F7-3882EDF23186}"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dirty="0"/>
              <a:t>1.12.2014</a:t>
            </a:r>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dirty="0"/>
              <a:t>First name Surname (edit via “Insert” &gt; “Header &amp; Footer”)</a:t>
            </a:r>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3" Type="http://schemas.openxmlformats.org/officeDocument/2006/relationships/image" Target="../media/image17.svg"/><Relationship Id="rId3" Type="http://schemas.openxmlformats.org/officeDocument/2006/relationships/image" Target="../media/image9.jpeg"/><Relationship Id="rId7" Type="http://schemas.openxmlformats.org/officeDocument/2006/relationships/image" Target="../media/image13.svg"/><Relationship Id="rId12" Type="http://schemas.openxmlformats.org/officeDocument/2006/relationships/image" Target="../media/image16.png"/><Relationship Id="rId2" Type="http://schemas.openxmlformats.org/officeDocument/2006/relationships/notesSlide" Target="../notesSlides/notesSlide12.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5.svg"/><Relationship Id="rId5" Type="http://schemas.openxmlformats.org/officeDocument/2006/relationships/image" Target="../media/image11.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20.png"/><Relationship Id="rId1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5.svg"/><Relationship Id="rId5" Type="http://schemas.openxmlformats.org/officeDocument/2006/relationships/image" Target="../media/image10.pn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9.jpeg"/><Relationship Id="rId9" Type="http://schemas.openxmlformats.org/officeDocument/2006/relationships/image" Target="../media/image120.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4.mp4"/><Relationship Id="rId7" Type="http://schemas.openxmlformats.org/officeDocument/2006/relationships/image" Target="../media/image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23850" y="4725168"/>
            <a:ext cx="11537949" cy="1800176"/>
          </a:xfrm>
        </p:spPr>
        <p:txBody>
          <a:bodyPr/>
          <a:lstStyle/>
          <a:p>
            <a:pPr algn="r"/>
            <a:r>
              <a:rPr lang="en-US" b="1" dirty="0"/>
              <a:t>Chao Ni</a:t>
            </a:r>
            <a:endParaRPr lang="en-US" dirty="0"/>
          </a:p>
          <a:p>
            <a:pPr algn="r"/>
            <a:r>
              <a:rPr lang="en-US" i="1" dirty="0"/>
              <a:t>Semester Thesis, Final Presentation</a:t>
            </a:r>
            <a:endParaRPr lang="en-US" dirty="0"/>
          </a:p>
          <a:p>
            <a:pPr algn="r"/>
            <a:r>
              <a:rPr lang="en-US" i="1" dirty="0"/>
              <a:t>Robotic Systems Lab, ETH Zurich</a:t>
            </a:r>
            <a:endParaRPr lang="en-US" dirty="0"/>
          </a:p>
          <a:p>
            <a:pPr algn="r"/>
            <a:r>
              <a:rPr lang="en-US" dirty="0"/>
              <a:t>30/10/2020</a:t>
            </a:r>
          </a:p>
          <a:p>
            <a:pPr algn="r"/>
            <a:r>
              <a:rPr lang="en-US" dirty="0"/>
              <a:t>Supervisor: Marko </a:t>
            </a:r>
            <a:r>
              <a:rPr lang="en-US" dirty="0" err="1"/>
              <a:t>Bjelonic</a:t>
            </a:r>
            <a:r>
              <a:rPr lang="en-US" dirty="0"/>
              <a:t>, </a:t>
            </a:r>
            <a:r>
              <a:rPr lang="en-US"/>
              <a:t>Ruben</a:t>
            </a:r>
            <a:r>
              <a:rPr lang="en-US" dirty="0"/>
              <a:t> Grandia, Prof. Dr. Hutter</a:t>
            </a:r>
          </a:p>
        </p:txBody>
      </p:sp>
      <p:sp>
        <p:nvSpPr>
          <p:cNvPr id="2" name="Title 1"/>
          <p:cNvSpPr>
            <a:spLocks noGrp="1"/>
          </p:cNvSpPr>
          <p:nvPr>
            <p:ph type="ctrTitle"/>
          </p:nvPr>
        </p:nvSpPr>
        <p:spPr>
          <a:xfrm>
            <a:off x="323850" y="3429000"/>
            <a:ext cx="11537949" cy="1296168"/>
          </a:xfrm>
        </p:spPr>
        <p:txBody>
          <a:bodyPr/>
          <a:lstStyle/>
          <a:p>
            <a:r>
              <a:rPr lang="en-US" dirty="0"/>
              <a:t>MPC-feedback Trajectory Optimization for Wheeled </a:t>
            </a:r>
            <a:r>
              <a:rPr lang="en-US" altLang="zh-CN" dirty="0"/>
              <a:t>R</a:t>
            </a:r>
            <a:r>
              <a:rPr lang="en-US" dirty="0"/>
              <a:t>obot</a:t>
            </a:r>
          </a:p>
        </p:txBody>
      </p:sp>
      <p:pic>
        <p:nvPicPr>
          <p:cNvPr id="7" name="Picture Placeholder 6" descr="A motorcycle is parked on the grass&#10;&#10;Description automatically generated">
            <a:extLst>
              <a:ext uri="{FF2B5EF4-FFF2-40B4-BE49-F238E27FC236}">
                <a16:creationId xmlns:a16="http://schemas.microsoft.com/office/drawing/2014/main" id="{B4BE3057-A65C-4B02-BCB1-0ED84848BE9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3790" b="3379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F22C-9B7A-4174-9A17-5C375B08A661}"/>
              </a:ext>
            </a:extLst>
          </p:cNvPr>
          <p:cNvSpPr>
            <a:spLocks noGrp="1"/>
          </p:cNvSpPr>
          <p:nvPr>
            <p:ph type="title"/>
          </p:nvPr>
        </p:nvSpPr>
        <p:spPr/>
        <p:txBody>
          <a:bodyPr/>
          <a:lstStyle/>
          <a:p>
            <a:r>
              <a:rPr lang="en-US" dirty="0"/>
              <a:t>Why We Need MPC</a:t>
            </a:r>
          </a:p>
        </p:txBody>
      </p:sp>
      <p:sp>
        <p:nvSpPr>
          <p:cNvPr id="3" name="Slide Number Placeholder 2">
            <a:extLst>
              <a:ext uri="{FF2B5EF4-FFF2-40B4-BE49-F238E27FC236}">
                <a16:creationId xmlns:a16="http://schemas.microsoft.com/office/drawing/2014/main" id="{43AF07E7-63A9-418A-8565-21DE85632055}"/>
              </a:ext>
            </a:extLst>
          </p:cNvPr>
          <p:cNvSpPr>
            <a:spLocks noGrp="1"/>
          </p:cNvSpPr>
          <p:nvPr>
            <p:ph type="sldNum" sz="quarter" idx="4"/>
          </p:nvPr>
        </p:nvSpPr>
        <p:spPr/>
        <p:txBody>
          <a:bodyPr/>
          <a:lstStyle/>
          <a:p>
            <a:fld id="{6C6AE60A-B69C-4790-82F7-3882EDF23186}" type="slidenum">
              <a:rPr lang="en-GB" smtClean="0"/>
              <a:pPr/>
              <a:t>10</a:t>
            </a:fld>
            <a:endParaRPr lang="en-GB" dirty="0"/>
          </a:p>
        </p:txBody>
      </p:sp>
      <p:pic>
        <p:nvPicPr>
          <p:cNvPr id="5" name="towr_wbc_clip (online-video-cutter.com)">
            <a:hlinkClick r:id="" action="ppaction://media"/>
            <a:extLst>
              <a:ext uri="{FF2B5EF4-FFF2-40B4-BE49-F238E27FC236}">
                <a16:creationId xmlns:a16="http://schemas.microsoft.com/office/drawing/2014/main" id="{56D14431-3C45-47FD-A60D-C65DC69D46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2430" y="1267987"/>
            <a:ext cx="11240789" cy="4109170"/>
          </a:xfrm>
          <a:prstGeom prst="rect">
            <a:avLst/>
          </a:prstGeom>
        </p:spPr>
      </p:pic>
      <p:sp>
        <p:nvSpPr>
          <p:cNvPr id="6" name="TextBox 5">
            <a:extLst>
              <a:ext uri="{FF2B5EF4-FFF2-40B4-BE49-F238E27FC236}">
                <a16:creationId xmlns:a16="http://schemas.microsoft.com/office/drawing/2014/main" id="{9FA75EDB-4C91-480E-BEAC-62AE2164F80B}"/>
              </a:ext>
            </a:extLst>
          </p:cNvPr>
          <p:cNvSpPr txBox="1"/>
          <p:nvPr/>
        </p:nvSpPr>
        <p:spPr>
          <a:xfrm>
            <a:off x="5219538" y="5431230"/>
            <a:ext cx="2314241" cy="400110"/>
          </a:xfrm>
          <a:prstGeom prst="rect">
            <a:avLst/>
          </a:prstGeom>
          <a:noFill/>
        </p:spPr>
        <p:txBody>
          <a:bodyPr wrap="square" rtlCol="0">
            <a:spAutoFit/>
          </a:bodyPr>
          <a:lstStyle/>
          <a:p>
            <a:r>
              <a:rPr lang="en-US" sz="2000" dirty="0"/>
              <a:t>Trot: </a:t>
            </a:r>
            <a:r>
              <a:rPr lang="en-US" sz="2000" dirty="0" err="1"/>
              <a:t>towr</a:t>
            </a:r>
            <a:r>
              <a:rPr lang="en-US" sz="2000" dirty="0"/>
              <a:t> + WBC</a:t>
            </a:r>
          </a:p>
        </p:txBody>
      </p:sp>
      <p:sp>
        <p:nvSpPr>
          <p:cNvPr id="8" name="TextBox 7">
            <a:extLst>
              <a:ext uri="{FF2B5EF4-FFF2-40B4-BE49-F238E27FC236}">
                <a16:creationId xmlns:a16="http://schemas.microsoft.com/office/drawing/2014/main" id="{DFA286EA-AC7B-4AC9-9AE1-AEE1B9A41EFD}"/>
              </a:ext>
            </a:extLst>
          </p:cNvPr>
          <p:cNvSpPr txBox="1"/>
          <p:nvPr/>
        </p:nvSpPr>
        <p:spPr>
          <a:xfrm>
            <a:off x="7245747" y="4221088"/>
            <a:ext cx="5134520" cy="923330"/>
          </a:xfrm>
          <a:prstGeom prst="rect">
            <a:avLst/>
          </a:prstGeom>
          <a:noFill/>
        </p:spPr>
        <p:txBody>
          <a:bodyPr wrap="square" rtlCol="0">
            <a:spAutoFit/>
          </a:bodyPr>
          <a:lstStyle/>
          <a:p>
            <a:r>
              <a:rPr lang="en-US" dirty="0"/>
              <a:t>Towr + </a:t>
            </a:r>
            <a:r>
              <a:rPr lang="en-US" dirty="0" err="1"/>
              <a:t>wbc</a:t>
            </a:r>
            <a:r>
              <a:rPr lang="en-US" dirty="0"/>
              <a:t> tracking error:  0.1308 m.</a:t>
            </a:r>
          </a:p>
          <a:p>
            <a:r>
              <a:rPr lang="en-US" dirty="0"/>
              <a:t>Towr + </a:t>
            </a:r>
            <a:r>
              <a:rPr lang="en-US" dirty="0" err="1"/>
              <a:t>mpc</a:t>
            </a:r>
            <a:r>
              <a:rPr lang="en-US" dirty="0"/>
              <a:t> + </a:t>
            </a:r>
            <a:r>
              <a:rPr lang="en-US" dirty="0" err="1"/>
              <a:t>wbc</a:t>
            </a:r>
            <a:r>
              <a:rPr lang="en-US" dirty="0"/>
              <a:t> tracking error: 0.0717 m.</a:t>
            </a:r>
          </a:p>
          <a:p>
            <a:endParaRPr lang="en-US" dirty="0"/>
          </a:p>
        </p:txBody>
      </p:sp>
    </p:spTree>
    <p:extLst>
      <p:ext uri="{BB962C8B-B14F-4D97-AF65-F5344CB8AC3E}">
        <p14:creationId xmlns:p14="http://schemas.microsoft.com/office/powerpoint/2010/main" val="26741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5"/>
                </p:tgtEl>
              </p:cMediaNode>
            </p:video>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1F5F-EE96-4900-B8D9-D67EF0FC6C0A}"/>
              </a:ext>
            </a:extLst>
          </p:cNvPr>
          <p:cNvSpPr>
            <a:spLocks noGrp="1"/>
          </p:cNvSpPr>
          <p:nvPr>
            <p:ph type="title"/>
          </p:nvPr>
        </p:nvSpPr>
        <p:spPr/>
        <p:txBody>
          <a:bodyPr/>
          <a:lstStyle/>
          <a:p>
            <a:r>
              <a:rPr lang="de-CH" dirty="0"/>
              <a:t>Outlook</a:t>
            </a:r>
            <a:endParaRPr lang="en-US" dirty="0"/>
          </a:p>
        </p:txBody>
      </p:sp>
      <p:sp>
        <p:nvSpPr>
          <p:cNvPr id="3" name="Slide Number Placeholder 2">
            <a:extLst>
              <a:ext uri="{FF2B5EF4-FFF2-40B4-BE49-F238E27FC236}">
                <a16:creationId xmlns:a16="http://schemas.microsoft.com/office/drawing/2014/main" id="{E68142B2-748C-4F7A-87B3-2B6B5507276C}"/>
              </a:ext>
            </a:extLst>
          </p:cNvPr>
          <p:cNvSpPr>
            <a:spLocks noGrp="1"/>
          </p:cNvSpPr>
          <p:nvPr>
            <p:ph type="sldNum" sz="quarter" idx="4"/>
          </p:nvPr>
        </p:nvSpPr>
        <p:spPr/>
        <p:txBody>
          <a:bodyPr/>
          <a:lstStyle/>
          <a:p>
            <a:fld id="{6C6AE60A-B69C-4790-82F7-3882EDF23186}" type="slidenum">
              <a:rPr lang="en-GB" smtClean="0"/>
              <a:pPr/>
              <a:t>11</a:t>
            </a:fld>
            <a:endParaRPr lang="en-GB" dirty="0"/>
          </a:p>
        </p:txBody>
      </p:sp>
      <p:sp>
        <p:nvSpPr>
          <p:cNvPr id="5" name="TextBox 4">
            <a:extLst>
              <a:ext uri="{FF2B5EF4-FFF2-40B4-BE49-F238E27FC236}">
                <a16:creationId xmlns:a16="http://schemas.microsoft.com/office/drawing/2014/main" id="{332ACBE2-915D-43BF-B95B-7D6133B91DC4}"/>
              </a:ext>
            </a:extLst>
          </p:cNvPr>
          <p:cNvSpPr txBox="1"/>
          <p:nvPr/>
        </p:nvSpPr>
        <p:spPr>
          <a:xfrm>
            <a:off x="522584" y="1361881"/>
            <a:ext cx="11089232" cy="523220"/>
          </a:xfrm>
          <a:prstGeom prst="rect">
            <a:avLst/>
          </a:prstGeom>
          <a:noFill/>
        </p:spPr>
        <p:txBody>
          <a:bodyPr wrap="square" rtlCol="0">
            <a:spAutoFit/>
          </a:bodyPr>
          <a:lstStyle/>
          <a:p>
            <a:r>
              <a:rPr lang="en-US" sz="2800" dirty="0"/>
              <a:t>1. Explore the tough terrains.</a:t>
            </a:r>
          </a:p>
        </p:txBody>
      </p:sp>
      <p:sp>
        <p:nvSpPr>
          <p:cNvPr id="7" name="TextBox 6">
            <a:extLst>
              <a:ext uri="{FF2B5EF4-FFF2-40B4-BE49-F238E27FC236}">
                <a16:creationId xmlns:a16="http://schemas.microsoft.com/office/drawing/2014/main" id="{407EBE92-AB36-40A5-B2E1-630C8F302CD9}"/>
              </a:ext>
            </a:extLst>
          </p:cNvPr>
          <p:cNvSpPr txBox="1"/>
          <p:nvPr/>
        </p:nvSpPr>
        <p:spPr>
          <a:xfrm>
            <a:off x="522584" y="2192878"/>
            <a:ext cx="11089232" cy="1815882"/>
          </a:xfrm>
          <a:prstGeom prst="rect">
            <a:avLst/>
          </a:prstGeom>
          <a:noFill/>
        </p:spPr>
        <p:txBody>
          <a:bodyPr wrap="square" lIns="91440" tIns="45720" rIns="91440" bIns="45720" rtlCol="0" anchor="t">
            <a:spAutoFit/>
          </a:bodyPr>
          <a:lstStyle/>
          <a:p>
            <a:r>
              <a:rPr lang="en-US" sz="2800" dirty="0"/>
              <a:t>2. Do we really need a perfectly feasible trajectory?</a:t>
            </a:r>
            <a:endParaRPr lang="en-US" sz="2800" dirty="0">
              <a:cs typeface="Arial"/>
            </a:endParaRPr>
          </a:p>
          <a:p>
            <a:pPr marL="800100" lvl="1" indent="-342900">
              <a:buFont typeface="Arial" panose="020B0604020202020204" pitchFamily="34" charset="0"/>
              <a:buChar char="•"/>
            </a:pPr>
            <a:r>
              <a:rPr lang="en-US" sz="2800" dirty="0"/>
              <a:t>Towr: run the trajectory optimization a couple of iterations would already give a “close to feasible” trajectory, MPC will correct it.</a:t>
            </a:r>
          </a:p>
          <a:p>
            <a:pPr marL="800100" lvl="1" indent="-342900">
              <a:buFont typeface="Arial" panose="020B0604020202020204" pitchFamily="34" charset="0"/>
              <a:buChar char="•"/>
            </a:pPr>
            <a:r>
              <a:rPr lang="en-US" sz="2800" dirty="0"/>
              <a:t>Other algorithms, for example, learning based methods</a:t>
            </a:r>
          </a:p>
        </p:txBody>
      </p:sp>
    </p:spTree>
    <p:extLst>
      <p:ext uri="{BB962C8B-B14F-4D97-AF65-F5344CB8AC3E}">
        <p14:creationId xmlns:p14="http://schemas.microsoft.com/office/powerpoint/2010/main" val="4178735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8BE3-0D40-4884-BE30-08727FD58409}"/>
              </a:ext>
            </a:extLst>
          </p:cNvPr>
          <p:cNvSpPr>
            <a:spLocks noGrp="1"/>
          </p:cNvSpPr>
          <p:nvPr>
            <p:ph type="title"/>
          </p:nvPr>
        </p:nvSpPr>
        <p:spPr/>
        <p:txBody>
          <a:bodyPr/>
          <a:lstStyle/>
          <a:p>
            <a:r>
              <a:rPr lang="en-US" dirty="0"/>
              <a:t>Q&amp;A </a:t>
            </a:r>
          </a:p>
        </p:txBody>
      </p:sp>
      <p:sp>
        <p:nvSpPr>
          <p:cNvPr id="3" name="Slide Number Placeholder 2">
            <a:extLst>
              <a:ext uri="{FF2B5EF4-FFF2-40B4-BE49-F238E27FC236}">
                <a16:creationId xmlns:a16="http://schemas.microsoft.com/office/drawing/2014/main" id="{2F34E9F3-006D-4CC6-A75E-97CF65C83DE0}"/>
              </a:ext>
            </a:extLst>
          </p:cNvPr>
          <p:cNvSpPr>
            <a:spLocks noGrp="1"/>
          </p:cNvSpPr>
          <p:nvPr>
            <p:ph type="sldNum" sz="quarter" idx="4"/>
          </p:nvPr>
        </p:nvSpPr>
        <p:spPr/>
        <p:txBody>
          <a:bodyPr/>
          <a:lstStyle/>
          <a:p>
            <a:fld id="{6C6AE60A-B69C-4790-82F7-3882EDF23186}" type="slidenum">
              <a:rPr lang="en-GB" smtClean="0"/>
              <a:pPr/>
              <a:t>12</a:t>
            </a:fld>
            <a:endParaRPr lang="en-GB" dirty="0"/>
          </a:p>
        </p:txBody>
      </p:sp>
    </p:spTree>
    <p:extLst>
      <p:ext uri="{BB962C8B-B14F-4D97-AF65-F5344CB8AC3E}">
        <p14:creationId xmlns:p14="http://schemas.microsoft.com/office/powerpoint/2010/main" val="8845179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7987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103DC8-1398-4B5F-92F1-FEC12ABAF051}"/>
              </a:ext>
            </a:extLst>
          </p:cNvPr>
          <p:cNvSpPr>
            <a:spLocks noGrp="1"/>
          </p:cNvSpPr>
          <p:nvPr>
            <p:ph type="sldNum" sz="quarter" idx="4"/>
          </p:nvPr>
        </p:nvSpPr>
        <p:spPr/>
        <p:txBody>
          <a:bodyPr/>
          <a:lstStyle/>
          <a:p>
            <a:fld id="{6C6AE60A-B69C-4790-82F7-3882EDF23186}" type="slidenum">
              <a:rPr lang="en-GB" smtClean="0"/>
              <a:pPr/>
              <a:t>14</a:t>
            </a:fld>
            <a:endParaRPr lang="en-GB" dirty="0"/>
          </a:p>
        </p:txBody>
      </p:sp>
      <p:pic>
        <p:nvPicPr>
          <p:cNvPr id="7" name="Picture 6" descr="A motorcycle parked on the side of a building&#10;&#10;Description automatically generated">
            <a:extLst>
              <a:ext uri="{FF2B5EF4-FFF2-40B4-BE49-F238E27FC236}">
                <a16:creationId xmlns:a16="http://schemas.microsoft.com/office/drawing/2014/main" id="{5EA6378E-56B5-4B57-9029-9A8C81F847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644" y="5028182"/>
            <a:ext cx="1699621" cy="1274716"/>
          </a:xfrm>
          <a:prstGeom prst="rect">
            <a:avLst/>
          </a:prstGeom>
        </p:spPr>
      </p:pic>
      <p:pic>
        <p:nvPicPr>
          <p:cNvPr id="9" name="Graphic 8" descr="Scientific Thought">
            <a:extLst>
              <a:ext uri="{FF2B5EF4-FFF2-40B4-BE49-F238E27FC236}">
                <a16:creationId xmlns:a16="http://schemas.microsoft.com/office/drawing/2014/main" id="{BD59A978-FBC8-4000-B78E-7AED11818B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1359" y="844189"/>
            <a:ext cx="1666429" cy="1666429"/>
          </a:xfrm>
          <a:prstGeom prst="rect">
            <a:avLst/>
          </a:prstGeom>
        </p:spPr>
      </p:pic>
      <p:sp>
        <p:nvSpPr>
          <p:cNvPr id="15" name="TextBox 14">
            <a:extLst>
              <a:ext uri="{FF2B5EF4-FFF2-40B4-BE49-F238E27FC236}">
                <a16:creationId xmlns:a16="http://schemas.microsoft.com/office/drawing/2014/main" id="{1D0DD7D0-AB3E-477C-8AA3-764C4FBA1365}"/>
              </a:ext>
            </a:extLst>
          </p:cNvPr>
          <p:cNvSpPr txBox="1"/>
          <p:nvPr/>
        </p:nvSpPr>
        <p:spPr>
          <a:xfrm>
            <a:off x="9314833" y="1235338"/>
            <a:ext cx="1938129" cy="1323439"/>
          </a:xfrm>
          <a:prstGeom prst="rect">
            <a:avLst/>
          </a:prstGeom>
          <a:noFill/>
        </p:spPr>
        <p:txBody>
          <a:bodyPr wrap="square" lIns="91440" tIns="45720" rIns="91440" bIns="45720" rtlCol="0" anchor="t">
            <a:spAutoFit/>
          </a:bodyPr>
          <a:lstStyle/>
          <a:p>
            <a:r>
              <a:rPr lang="en-US" sz="2000" b="1" dirty="0"/>
              <a:t>Model predictive control:</a:t>
            </a:r>
          </a:p>
          <a:p>
            <a:r>
              <a:rPr lang="en-US" sz="2000" b="1"/>
              <a:t>20 Hz</a:t>
            </a:r>
            <a:endParaRPr lang="en-US" sz="2000" b="1">
              <a:cs typeface="Arial"/>
            </a:endParaRPr>
          </a:p>
        </p:txBody>
      </p:sp>
      <p:pic>
        <p:nvPicPr>
          <p:cNvPr id="19" name="Graphic 18" descr="Muscular arm">
            <a:extLst>
              <a:ext uri="{FF2B5EF4-FFF2-40B4-BE49-F238E27FC236}">
                <a16:creationId xmlns:a16="http://schemas.microsoft.com/office/drawing/2014/main" id="{40A6C764-944A-48B6-8284-512E520912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89636" y="3298376"/>
            <a:ext cx="914400" cy="914400"/>
          </a:xfrm>
          <a:prstGeom prst="rect">
            <a:avLst/>
          </a:prstGeom>
        </p:spPr>
      </p:pic>
      <p:sp>
        <p:nvSpPr>
          <p:cNvPr id="21" name="TextBox 20">
            <a:extLst>
              <a:ext uri="{FF2B5EF4-FFF2-40B4-BE49-F238E27FC236}">
                <a16:creationId xmlns:a16="http://schemas.microsoft.com/office/drawing/2014/main" id="{2AA29074-24E7-4B30-80C7-8399A4F14B51}"/>
              </a:ext>
            </a:extLst>
          </p:cNvPr>
          <p:cNvSpPr txBox="1"/>
          <p:nvPr/>
        </p:nvSpPr>
        <p:spPr>
          <a:xfrm>
            <a:off x="9104036" y="3596048"/>
            <a:ext cx="1440160" cy="1015663"/>
          </a:xfrm>
          <a:prstGeom prst="rect">
            <a:avLst/>
          </a:prstGeom>
          <a:noFill/>
        </p:spPr>
        <p:txBody>
          <a:bodyPr wrap="square" rtlCol="0">
            <a:spAutoFit/>
          </a:bodyPr>
          <a:lstStyle/>
          <a:p>
            <a:r>
              <a:rPr lang="en-US" sz="2000" b="1" dirty="0"/>
              <a:t>Low level controller: 400 Hz</a:t>
            </a:r>
          </a:p>
        </p:txBody>
      </p:sp>
      <p:sp>
        <p:nvSpPr>
          <p:cNvPr id="22" name="Arrow: Right 21">
            <a:extLst>
              <a:ext uri="{FF2B5EF4-FFF2-40B4-BE49-F238E27FC236}">
                <a16:creationId xmlns:a16="http://schemas.microsoft.com/office/drawing/2014/main" id="{D4497386-7DF5-47BA-B683-282D57E443DF}"/>
              </a:ext>
            </a:extLst>
          </p:cNvPr>
          <p:cNvSpPr/>
          <p:nvPr/>
        </p:nvSpPr>
        <p:spPr>
          <a:xfrm rot="5719452">
            <a:off x="8194757" y="2673024"/>
            <a:ext cx="792088" cy="3693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9CC3CE2D-17B7-42CB-BA1B-FF7AC76AE8A3}"/>
              </a:ext>
            </a:extLst>
          </p:cNvPr>
          <p:cNvSpPr/>
          <p:nvPr/>
        </p:nvSpPr>
        <p:spPr>
          <a:xfrm rot="4962625">
            <a:off x="8250792" y="4501743"/>
            <a:ext cx="792088" cy="3693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A457A2C-4A89-4692-A391-EA56209F84B4}"/>
              </a:ext>
            </a:extLst>
          </p:cNvPr>
          <p:cNvSpPr txBox="1"/>
          <p:nvPr/>
        </p:nvSpPr>
        <p:spPr>
          <a:xfrm>
            <a:off x="6350164" y="2635975"/>
            <a:ext cx="2512409" cy="369332"/>
          </a:xfrm>
          <a:prstGeom prst="rect">
            <a:avLst/>
          </a:prstGeom>
          <a:noFill/>
        </p:spPr>
        <p:txBody>
          <a:bodyPr wrap="square" rtlCol="0">
            <a:spAutoFit/>
          </a:bodyPr>
          <a:lstStyle/>
          <a:p>
            <a:r>
              <a:rPr lang="en-US" dirty="0"/>
              <a:t>Desired control plan</a:t>
            </a:r>
          </a:p>
        </p:txBody>
      </p:sp>
      <p:sp>
        <p:nvSpPr>
          <p:cNvPr id="28" name="TextBox 27">
            <a:extLst>
              <a:ext uri="{FF2B5EF4-FFF2-40B4-BE49-F238E27FC236}">
                <a16:creationId xmlns:a16="http://schemas.microsoft.com/office/drawing/2014/main" id="{8BC5F60F-0627-4BE5-9F10-B8F80C4E717F}"/>
              </a:ext>
            </a:extLst>
          </p:cNvPr>
          <p:cNvSpPr txBox="1"/>
          <p:nvPr/>
        </p:nvSpPr>
        <p:spPr>
          <a:xfrm>
            <a:off x="6542775" y="4489773"/>
            <a:ext cx="3168352" cy="369332"/>
          </a:xfrm>
          <a:prstGeom prst="rect">
            <a:avLst/>
          </a:prstGeom>
          <a:noFill/>
        </p:spPr>
        <p:txBody>
          <a:bodyPr wrap="square" rtlCol="0">
            <a:spAutoFit/>
          </a:bodyPr>
          <a:lstStyle/>
          <a:p>
            <a:r>
              <a:rPr lang="en-US" dirty="0"/>
              <a:t>Torque commands</a:t>
            </a:r>
          </a:p>
        </p:txBody>
      </p:sp>
      <p:cxnSp>
        <p:nvCxnSpPr>
          <p:cNvPr id="31" name="Connector: Elbow 30">
            <a:extLst>
              <a:ext uri="{FF2B5EF4-FFF2-40B4-BE49-F238E27FC236}">
                <a16:creationId xmlns:a16="http://schemas.microsoft.com/office/drawing/2014/main" id="{5B34B05C-1E7A-4EC8-B366-CE18B5371923}"/>
              </a:ext>
            </a:extLst>
          </p:cNvPr>
          <p:cNvCxnSpPr>
            <a:cxnSpLocks/>
            <a:stCxn id="7" idx="2"/>
            <a:endCxn id="9" idx="1"/>
          </p:cNvCxnSpPr>
          <p:nvPr/>
        </p:nvCxnSpPr>
        <p:spPr>
          <a:xfrm rot="5400000" flipH="1">
            <a:off x="5898660" y="3670103"/>
            <a:ext cx="4625494" cy="640096"/>
          </a:xfrm>
          <a:prstGeom prst="bentConnector4">
            <a:avLst>
              <a:gd name="adj1" fmla="val -4942"/>
              <a:gd name="adj2" fmla="val 353845"/>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DD01C74E-A50D-40A1-9CAE-7167CA6BBCFF}"/>
              </a:ext>
            </a:extLst>
          </p:cNvPr>
          <p:cNvSpPr txBox="1"/>
          <p:nvPr/>
        </p:nvSpPr>
        <p:spPr>
          <a:xfrm>
            <a:off x="6265315" y="6132840"/>
            <a:ext cx="3168352" cy="369332"/>
          </a:xfrm>
          <a:prstGeom prst="rect">
            <a:avLst/>
          </a:prstGeom>
          <a:noFill/>
        </p:spPr>
        <p:txBody>
          <a:bodyPr wrap="square" rtlCol="0">
            <a:spAutoFit/>
          </a:bodyPr>
          <a:lstStyle/>
          <a:p>
            <a:r>
              <a:rPr lang="en-US" dirty="0"/>
              <a:t>Robot states</a:t>
            </a:r>
          </a:p>
        </p:txBody>
      </p:sp>
      <p:cxnSp>
        <p:nvCxnSpPr>
          <p:cNvPr id="42" name="Straight Arrow Connector 41">
            <a:extLst>
              <a:ext uri="{FF2B5EF4-FFF2-40B4-BE49-F238E27FC236}">
                <a16:creationId xmlns:a16="http://schemas.microsoft.com/office/drawing/2014/main" id="{927C7E2E-1542-4CE9-8D5C-05492650B4DE}"/>
              </a:ext>
            </a:extLst>
          </p:cNvPr>
          <p:cNvCxnSpPr>
            <a:cxnSpLocks/>
          </p:cNvCxnSpPr>
          <p:nvPr/>
        </p:nvCxnSpPr>
        <p:spPr>
          <a:xfrm flipV="1">
            <a:off x="6277270" y="3976457"/>
            <a:ext cx="178378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70F27F-4B5C-4D6F-8AE0-650559656564}"/>
                  </a:ext>
                </a:extLst>
              </p:cNvPr>
              <p:cNvSpPr txBox="1"/>
              <p:nvPr/>
            </p:nvSpPr>
            <p:spPr>
              <a:xfrm>
                <a:off x="4862569" y="852268"/>
                <a:ext cx="3168352" cy="369332"/>
              </a:xfrm>
              <a:prstGeom prst="rect">
                <a:avLst/>
              </a:prstGeom>
              <a:noFill/>
            </p:spPr>
            <p:txBody>
              <a:bodyPr wrap="square" rtlCol="0">
                <a:spAutoFit/>
              </a:bodyPr>
              <a:lstStyle/>
              <a:p>
                <a:r>
                  <a:rPr lang="en-US" dirty="0"/>
                  <a:t>Reference trajectory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p:txBody>
          </p:sp>
        </mc:Choice>
        <mc:Fallback xmlns="">
          <p:sp>
            <p:nvSpPr>
              <p:cNvPr id="47" name="TextBox 46">
                <a:extLst>
                  <a:ext uri="{FF2B5EF4-FFF2-40B4-BE49-F238E27FC236}">
                    <a16:creationId xmlns:a16="http://schemas.microsoft.com/office/drawing/2014/main" id="{2D70F27F-4B5C-4D6F-8AE0-650559656564}"/>
                  </a:ext>
                </a:extLst>
              </p:cNvPr>
              <p:cNvSpPr txBox="1">
                <a:spLocks noRot="1" noChangeAspect="1" noMove="1" noResize="1" noEditPoints="1" noAdjustHandles="1" noChangeArrowheads="1" noChangeShapeType="1" noTextEdit="1"/>
              </p:cNvSpPr>
              <p:nvPr/>
            </p:nvSpPr>
            <p:spPr>
              <a:xfrm>
                <a:off x="4862569" y="852268"/>
                <a:ext cx="3168352" cy="369332"/>
              </a:xfrm>
              <a:prstGeom prst="rect">
                <a:avLst/>
              </a:prstGeom>
              <a:blipFill>
                <a:blip r:embed="rId9"/>
                <a:stretch>
                  <a:fillRect l="-1734" t="-10000" b="-26667"/>
                </a:stretch>
              </a:blipFill>
            </p:spPr>
            <p:txBody>
              <a:bodyPr/>
              <a:lstStyle/>
              <a:p>
                <a:r>
                  <a:rPr lang="en-US">
                    <a:noFill/>
                  </a:rPr>
                  <a:t> </a:t>
                </a:r>
              </a:p>
            </p:txBody>
          </p:sp>
        </mc:Fallback>
      </mc:AlternateContent>
      <p:cxnSp>
        <p:nvCxnSpPr>
          <p:cNvPr id="60" name="Connector: Elbow 59">
            <a:extLst>
              <a:ext uri="{FF2B5EF4-FFF2-40B4-BE49-F238E27FC236}">
                <a16:creationId xmlns:a16="http://schemas.microsoft.com/office/drawing/2014/main" id="{7975864A-5C2E-4564-97D6-B5FB304CB7A8}"/>
              </a:ext>
            </a:extLst>
          </p:cNvPr>
          <p:cNvCxnSpPr>
            <a:cxnSpLocks/>
            <a:stCxn id="25" idx="0"/>
          </p:cNvCxnSpPr>
          <p:nvPr/>
        </p:nvCxnSpPr>
        <p:spPr>
          <a:xfrm rot="5400000" flipH="1" flipV="1">
            <a:off x="5821560" y="-235906"/>
            <a:ext cx="578110" cy="3661144"/>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pic>
        <p:nvPicPr>
          <p:cNvPr id="62" name="Graphic 61" descr="Robot">
            <a:extLst>
              <a:ext uri="{FF2B5EF4-FFF2-40B4-BE49-F238E27FC236}">
                <a16:creationId xmlns:a16="http://schemas.microsoft.com/office/drawing/2014/main" id="{79F34086-4E95-468D-AF12-2D11FD5EAC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22266" y="2944284"/>
            <a:ext cx="1044659" cy="1044659"/>
          </a:xfrm>
          <a:prstGeom prst="rect">
            <a:avLst/>
          </a:prstGeom>
        </p:spPr>
      </p:pic>
      <p:sp>
        <p:nvSpPr>
          <p:cNvPr id="67" name="TextBox 66">
            <a:extLst>
              <a:ext uri="{FF2B5EF4-FFF2-40B4-BE49-F238E27FC236}">
                <a16:creationId xmlns:a16="http://schemas.microsoft.com/office/drawing/2014/main" id="{44A76DEC-276D-4CCA-AC07-0C866259A6CA}"/>
              </a:ext>
            </a:extLst>
          </p:cNvPr>
          <p:cNvSpPr txBox="1"/>
          <p:nvPr/>
        </p:nvSpPr>
        <p:spPr>
          <a:xfrm>
            <a:off x="3026360" y="3177398"/>
            <a:ext cx="1527134" cy="707886"/>
          </a:xfrm>
          <a:prstGeom prst="rect">
            <a:avLst/>
          </a:prstGeom>
          <a:noFill/>
        </p:spPr>
        <p:txBody>
          <a:bodyPr wrap="square" rtlCol="0">
            <a:spAutoFit/>
          </a:bodyPr>
          <a:lstStyle/>
          <a:p>
            <a:r>
              <a:rPr lang="en-US" sz="2000" b="1" dirty="0"/>
              <a:t>Trajectory optimizer</a:t>
            </a:r>
          </a:p>
        </p:txBody>
      </p:sp>
      <p:cxnSp>
        <p:nvCxnSpPr>
          <p:cNvPr id="68" name="Straight Arrow Connector 67">
            <a:extLst>
              <a:ext uri="{FF2B5EF4-FFF2-40B4-BE49-F238E27FC236}">
                <a16:creationId xmlns:a16="http://schemas.microsoft.com/office/drawing/2014/main" id="{E8CACCB3-15F4-486A-A82F-CB56772D97D7}"/>
              </a:ext>
            </a:extLst>
          </p:cNvPr>
          <p:cNvCxnSpPr>
            <a:cxnSpLocks/>
            <a:stCxn id="62" idx="0"/>
            <a:endCxn id="25" idx="2"/>
          </p:cNvCxnSpPr>
          <p:nvPr/>
        </p:nvCxnSpPr>
        <p:spPr>
          <a:xfrm flipH="1" flipV="1">
            <a:off x="4280043" y="2433654"/>
            <a:ext cx="564553" cy="51063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978B75A0-C5D1-46F4-89A6-9E2BF1368E6E}"/>
              </a:ext>
            </a:extLst>
          </p:cNvPr>
          <p:cNvSpPr txBox="1"/>
          <p:nvPr/>
        </p:nvSpPr>
        <p:spPr>
          <a:xfrm>
            <a:off x="1841578" y="2708621"/>
            <a:ext cx="3168352" cy="369332"/>
          </a:xfrm>
          <a:prstGeom prst="rect">
            <a:avLst/>
          </a:prstGeom>
          <a:noFill/>
        </p:spPr>
        <p:txBody>
          <a:bodyPr wrap="square" rtlCol="0">
            <a:spAutoFit/>
          </a:bodyPr>
          <a:lstStyle/>
          <a:p>
            <a:r>
              <a:rPr lang="en-US" dirty="0"/>
              <a:t>Wheel, base position, etc.</a:t>
            </a:r>
          </a:p>
        </p:txBody>
      </p:sp>
      <p:sp>
        <p:nvSpPr>
          <p:cNvPr id="83" name="TextBox 82">
            <a:extLst>
              <a:ext uri="{FF2B5EF4-FFF2-40B4-BE49-F238E27FC236}">
                <a16:creationId xmlns:a16="http://schemas.microsoft.com/office/drawing/2014/main" id="{FA64123F-ED21-4F24-9895-35E068F46ED4}"/>
              </a:ext>
            </a:extLst>
          </p:cNvPr>
          <p:cNvSpPr txBox="1"/>
          <p:nvPr/>
        </p:nvSpPr>
        <p:spPr>
          <a:xfrm>
            <a:off x="3307944" y="5237665"/>
            <a:ext cx="963966" cy="369332"/>
          </a:xfrm>
          <a:prstGeom prst="rect">
            <a:avLst/>
          </a:prstGeom>
          <a:noFill/>
        </p:spPr>
        <p:txBody>
          <a:bodyPr wrap="square" rtlCol="0">
            <a:spAutoFit/>
          </a:bodyPr>
          <a:lstStyle/>
          <a:p>
            <a:r>
              <a:rPr lang="en-US" dirty="0"/>
              <a:t>Target</a:t>
            </a:r>
          </a:p>
        </p:txBody>
      </p:sp>
      <p:pic>
        <p:nvPicPr>
          <p:cNvPr id="85" name="Graphic 84" descr="Chat bubble">
            <a:extLst>
              <a:ext uri="{FF2B5EF4-FFF2-40B4-BE49-F238E27FC236}">
                <a16:creationId xmlns:a16="http://schemas.microsoft.com/office/drawing/2014/main" id="{D98F01F8-AD4A-4CD5-8342-1CA6E9BB3B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80043" y="5492651"/>
            <a:ext cx="914400" cy="914400"/>
          </a:xfrm>
          <a:prstGeom prst="rect">
            <a:avLst/>
          </a:prstGeom>
        </p:spPr>
      </p:pic>
      <p:cxnSp>
        <p:nvCxnSpPr>
          <p:cNvPr id="88" name="Straight Arrow Connector 87">
            <a:extLst>
              <a:ext uri="{FF2B5EF4-FFF2-40B4-BE49-F238E27FC236}">
                <a16:creationId xmlns:a16="http://schemas.microsoft.com/office/drawing/2014/main" id="{DD3BA82B-247E-416E-96E0-D90AC44EC712}"/>
              </a:ext>
            </a:extLst>
          </p:cNvPr>
          <p:cNvCxnSpPr>
            <a:cxnSpLocks/>
            <a:stCxn id="85" idx="0"/>
            <a:endCxn id="23" idx="2"/>
          </p:cNvCxnSpPr>
          <p:nvPr/>
        </p:nvCxnSpPr>
        <p:spPr>
          <a:xfrm flipH="1" flipV="1">
            <a:off x="4256382" y="4916259"/>
            <a:ext cx="480861" cy="57639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91" name="Rectangle: Rounded Corners 90">
            <a:extLst>
              <a:ext uri="{FF2B5EF4-FFF2-40B4-BE49-F238E27FC236}">
                <a16:creationId xmlns:a16="http://schemas.microsoft.com/office/drawing/2014/main" id="{7B8ED061-DFB8-40F7-921D-A521B0E91FA8}"/>
              </a:ext>
            </a:extLst>
          </p:cNvPr>
          <p:cNvSpPr/>
          <p:nvPr/>
        </p:nvSpPr>
        <p:spPr>
          <a:xfrm>
            <a:off x="1685075" y="1480507"/>
            <a:ext cx="4091192" cy="5165131"/>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00C30E1-AACD-46FB-BA8C-E06D03BC0850}"/>
              </a:ext>
            </a:extLst>
          </p:cNvPr>
          <p:cNvSpPr txBox="1"/>
          <p:nvPr/>
        </p:nvSpPr>
        <p:spPr>
          <a:xfrm>
            <a:off x="675693" y="5127436"/>
            <a:ext cx="958808" cy="369332"/>
          </a:xfrm>
          <a:prstGeom prst="rect">
            <a:avLst/>
          </a:prstGeom>
          <a:noFill/>
        </p:spPr>
        <p:txBody>
          <a:bodyPr wrap="square" rtlCol="0">
            <a:spAutoFit/>
          </a:bodyPr>
          <a:lstStyle/>
          <a:p>
            <a:r>
              <a:rPr lang="en-US" b="1" dirty="0"/>
              <a:t>Offline</a:t>
            </a:r>
          </a:p>
        </p:txBody>
      </p:sp>
      <p:pic>
        <p:nvPicPr>
          <p:cNvPr id="95" name="Graphic 94" descr="School boy">
            <a:extLst>
              <a:ext uri="{FF2B5EF4-FFF2-40B4-BE49-F238E27FC236}">
                <a16:creationId xmlns:a16="http://schemas.microsoft.com/office/drawing/2014/main" id="{5F57A31E-0694-4FBD-A1AB-C6B18F0C11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7734" y="5635053"/>
            <a:ext cx="914400" cy="914400"/>
          </a:xfrm>
          <a:prstGeom prst="rect">
            <a:avLst/>
          </a:prstGeom>
        </p:spPr>
      </p:pic>
      <p:sp>
        <p:nvSpPr>
          <p:cNvPr id="97" name="Rectangle: Rounded Corners 96">
            <a:extLst>
              <a:ext uri="{FF2B5EF4-FFF2-40B4-BE49-F238E27FC236}">
                <a16:creationId xmlns:a16="http://schemas.microsoft.com/office/drawing/2014/main" id="{A2AD3AD8-BD55-4F9F-B83F-6397D6911AD2}"/>
              </a:ext>
            </a:extLst>
          </p:cNvPr>
          <p:cNvSpPr/>
          <p:nvPr/>
        </p:nvSpPr>
        <p:spPr>
          <a:xfrm>
            <a:off x="6054352" y="844190"/>
            <a:ext cx="4763026" cy="5801686"/>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6622AC3-E685-4B23-9289-476C575645E7}"/>
              </a:ext>
            </a:extLst>
          </p:cNvPr>
          <p:cNvSpPr txBox="1"/>
          <p:nvPr/>
        </p:nvSpPr>
        <p:spPr>
          <a:xfrm>
            <a:off x="10817378" y="5312102"/>
            <a:ext cx="958808" cy="369332"/>
          </a:xfrm>
          <a:prstGeom prst="rect">
            <a:avLst/>
          </a:prstGeom>
          <a:noFill/>
        </p:spPr>
        <p:txBody>
          <a:bodyPr wrap="square" rtlCol="0">
            <a:spAutoFit/>
          </a:bodyPr>
          <a:lstStyle/>
          <a:p>
            <a:r>
              <a:rPr lang="en-US" b="1" dirty="0"/>
              <a:t>Online</a:t>
            </a:r>
          </a:p>
        </p:txBody>
      </p:sp>
      <p:pic>
        <p:nvPicPr>
          <p:cNvPr id="6" name="Picture 5">
            <a:extLst>
              <a:ext uri="{FF2B5EF4-FFF2-40B4-BE49-F238E27FC236}">
                <a16:creationId xmlns:a16="http://schemas.microsoft.com/office/drawing/2014/main" id="{1AB9C82E-1DCE-405E-BAFD-BB63D489B40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11342" r="55529" b="-1"/>
          <a:stretch/>
        </p:blipFill>
        <p:spPr>
          <a:xfrm>
            <a:off x="554780" y="3246643"/>
            <a:ext cx="2605208" cy="698810"/>
          </a:xfrm>
          <a:prstGeom prst="rect">
            <a:avLst/>
          </a:prstGeom>
        </p:spPr>
      </p:pic>
      <p:sp>
        <p:nvSpPr>
          <p:cNvPr id="39" name="Rectangle: Rounded Corners 38">
            <a:extLst>
              <a:ext uri="{FF2B5EF4-FFF2-40B4-BE49-F238E27FC236}">
                <a16:creationId xmlns:a16="http://schemas.microsoft.com/office/drawing/2014/main" id="{4FD21FFF-2008-49E9-9ABB-25AD63B1ECC8}"/>
              </a:ext>
            </a:extLst>
          </p:cNvPr>
          <p:cNvSpPr/>
          <p:nvPr/>
        </p:nvSpPr>
        <p:spPr>
          <a:xfrm>
            <a:off x="2629450" y="1753173"/>
            <a:ext cx="2976211" cy="3362095"/>
          </a:xfrm>
          <a:prstGeom prst="roundRect">
            <a:avLst/>
          </a:prstGeom>
          <a:noFill/>
          <a:ln>
            <a:solidFill>
              <a:srgbClr val="A832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8E8325B-40AD-4B2A-BA89-2902B0226292}"/>
              </a:ext>
            </a:extLst>
          </p:cNvPr>
          <p:cNvSpPr/>
          <p:nvPr/>
        </p:nvSpPr>
        <p:spPr>
          <a:xfrm>
            <a:off x="3487734" y="4366326"/>
            <a:ext cx="1537296" cy="54993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Smart initialization</a:t>
            </a:r>
          </a:p>
        </p:txBody>
      </p:sp>
      <p:sp>
        <p:nvSpPr>
          <p:cNvPr id="25" name="Rectangle: Rounded Corners 24">
            <a:extLst>
              <a:ext uri="{FF2B5EF4-FFF2-40B4-BE49-F238E27FC236}">
                <a16:creationId xmlns:a16="http://schemas.microsoft.com/office/drawing/2014/main" id="{99D51C7E-A945-4D42-BD04-B4CCCB22D8D7}"/>
              </a:ext>
            </a:extLst>
          </p:cNvPr>
          <p:cNvSpPr/>
          <p:nvPr/>
        </p:nvSpPr>
        <p:spPr>
          <a:xfrm>
            <a:off x="3511395" y="1883721"/>
            <a:ext cx="1537296" cy="54993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Inverse kinematics</a:t>
            </a:r>
          </a:p>
        </p:txBody>
      </p:sp>
      <p:cxnSp>
        <p:nvCxnSpPr>
          <p:cNvPr id="61" name="Straight Arrow Connector 60">
            <a:extLst>
              <a:ext uri="{FF2B5EF4-FFF2-40B4-BE49-F238E27FC236}">
                <a16:creationId xmlns:a16="http://schemas.microsoft.com/office/drawing/2014/main" id="{DEA0EE36-63E6-4DEC-B1B3-0F411008BB45}"/>
              </a:ext>
            </a:extLst>
          </p:cNvPr>
          <p:cNvCxnSpPr>
            <a:cxnSpLocks/>
            <a:stCxn id="23" idx="0"/>
            <a:endCxn id="62" idx="2"/>
          </p:cNvCxnSpPr>
          <p:nvPr/>
        </p:nvCxnSpPr>
        <p:spPr>
          <a:xfrm flipV="1">
            <a:off x="4256382" y="3988943"/>
            <a:ext cx="588214" cy="377383"/>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69346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fade">
                                      <p:cBhvr>
                                        <p:cTn id="115" dur="500"/>
                                        <p:tgtEl>
                                          <p:spTgt spid="9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97"/>
                                        </p:tgtEl>
                                        <p:attrNameLst>
                                          <p:attrName>style.visibility</p:attrName>
                                        </p:attrNameLst>
                                      </p:cBhvr>
                                      <p:to>
                                        <p:strVal val="visible"/>
                                      </p:to>
                                    </p:set>
                                    <p:animEffect transition="in" filter="fade">
                                      <p:cBhvr>
                                        <p:cTn id="123" dur="500"/>
                                        <p:tgtEl>
                                          <p:spTgt spid="9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9"/>
                                        </p:tgtEl>
                                        <p:attrNameLst>
                                          <p:attrName>style.visibility</p:attrName>
                                        </p:attrNameLst>
                                      </p:cBhvr>
                                      <p:to>
                                        <p:strVal val="visible"/>
                                      </p:to>
                                    </p:set>
                                    <p:animEffect transition="in" filter="fade">
                                      <p:cBhvr>
                                        <p:cTn id="126" dur="500"/>
                                        <p:tgtEl>
                                          <p:spTgt spid="9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animBg="1"/>
      <p:bldP spid="24" grpId="0" animBg="1"/>
      <p:bldP spid="26" grpId="0"/>
      <p:bldP spid="28" grpId="0"/>
      <p:bldP spid="41" grpId="0"/>
      <p:bldP spid="47" grpId="0"/>
      <p:bldP spid="67" grpId="0"/>
      <p:bldP spid="76" grpId="0"/>
      <p:bldP spid="83" grpId="0"/>
      <p:bldP spid="91" grpId="0" animBg="1"/>
      <p:bldP spid="93" grpId="0"/>
      <p:bldP spid="97" grpId="0" animBg="1"/>
      <p:bldP spid="99" grpId="0"/>
      <p:bldP spid="39" grpId="0" animBg="1"/>
      <p:bldP spid="23"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3EE9-BBC2-45BE-9242-7E60B4A31FA1}"/>
              </a:ext>
            </a:extLst>
          </p:cNvPr>
          <p:cNvSpPr>
            <a:spLocks noGrp="1"/>
          </p:cNvSpPr>
          <p:nvPr>
            <p:ph type="title"/>
          </p:nvPr>
        </p:nvSpPr>
        <p:spPr/>
        <p:txBody>
          <a:bodyPr/>
          <a:lstStyle/>
          <a:p>
            <a:r>
              <a:rPr lang="en-US" dirty="0"/>
              <a:t>Motivation</a:t>
            </a:r>
          </a:p>
        </p:txBody>
      </p:sp>
      <p:sp>
        <p:nvSpPr>
          <p:cNvPr id="3" name="Slide Number Placeholder 2">
            <a:extLst>
              <a:ext uri="{FF2B5EF4-FFF2-40B4-BE49-F238E27FC236}">
                <a16:creationId xmlns:a16="http://schemas.microsoft.com/office/drawing/2014/main" id="{155838FA-A5F4-4371-8F17-E038CB7C5C0F}"/>
              </a:ext>
            </a:extLst>
          </p:cNvPr>
          <p:cNvSpPr>
            <a:spLocks noGrp="1"/>
          </p:cNvSpPr>
          <p:nvPr>
            <p:ph type="sldNum" sz="quarter" idx="4"/>
          </p:nvPr>
        </p:nvSpPr>
        <p:spPr/>
        <p:txBody>
          <a:bodyPr/>
          <a:lstStyle/>
          <a:p>
            <a:fld id="{6C6AE60A-B69C-4790-82F7-3882EDF23186}" type="slidenum">
              <a:rPr lang="en-GB" smtClean="0"/>
              <a:pPr/>
              <a:t>2</a:t>
            </a:fld>
            <a:endParaRPr lang="en-GB" dirty="0"/>
          </a:p>
        </p:txBody>
      </p:sp>
      <p:pic>
        <p:nvPicPr>
          <p:cNvPr id="4" name="Picture 3">
            <a:extLst>
              <a:ext uri="{FF2B5EF4-FFF2-40B4-BE49-F238E27FC236}">
                <a16:creationId xmlns:a16="http://schemas.microsoft.com/office/drawing/2014/main" id="{8161E37C-4758-40F9-8B3A-42F53FBA4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34" y="1052736"/>
            <a:ext cx="10242667" cy="5607860"/>
          </a:xfrm>
          <a:prstGeom prst="rect">
            <a:avLst/>
          </a:prstGeom>
          <a:noFill/>
        </p:spPr>
      </p:pic>
      <p:sp>
        <p:nvSpPr>
          <p:cNvPr id="5" name="Oval 4">
            <a:extLst>
              <a:ext uri="{FF2B5EF4-FFF2-40B4-BE49-F238E27FC236}">
                <a16:creationId xmlns:a16="http://schemas.microsoft.com/office/drawing/2014/main" id="{6A8BE60A-1539-4B3B-87AB-9DB79BAF0D8E}"/>
              </a:ext>
            </a:extLst>
          </p:cNvPr>
          <p:cNvSpPr/>
          <p:nvPr/>
        </p:nvSpPr>
        <p:spPr>
          <a:xfrm rot="21317984">
            <a:off x="4359588" y="3702616"/>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2E1D44-16C7-445C-B9BB-9BE70B16A03E}"/>
              </a:ext>
            </a:extLst>
          </p:cNvPr>
          <p:cNvSpPr/>
          <p:nvPr/>
        </p:nvSpPr>
        <p:spPr>
          <a:xfrm>
            <a:off x="5445547" y="2803589"/>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0B5BDD-EF15-4C80-B294-83B1698FEC68}"/>
              </a:ext>
            </a:extLst>
          </p:cNvPr>
          <p:cNvSpPr/>
          <p:nvPr/>
        </p:nvSpPr>
        <p:spPr>
          <a:xfrm>
            <a:off x="7389763" y="3272758"/>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D42B03F-6A0C-4E72-9C7C-240CDB34CBA5}"/>
              </a:ext>
            </a:extLst>
          </p:cNvPr>
          <p:cNvSpPr/>
          <p:nvPr/>
        </p:nvSpPr>
        <p:spPr>
          <a:xfrm>
            <a:off x="7965827" y="2264646"/>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212C45-D5B8-451F-ADFC-B2380AB983E3}"/>
              </a:ext>
            </a:extLst>
          </p:cNvPr>
          <p:cNvSpPr/>
          <p:nvPr/>
        </p:nvSpPr>
        <p:spPr>
          <a:xfrm>
            <a:off x="4509443" y="3548566"/>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6D2007-4ED2-4DF5-85FE-3ECBA0AC6068}"/>
              </a:ext>
            </a:extLst>
          </p:cNvPr>
          <p:cNvSpPr/>
          <p:nvPr/>
        </p:nvSpPr>
        <p:spPr>
          <a:xfrm>
            <a:off x="4653459" y="3388864"/>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BFF5CB-218A-40E2-91BC-28214F8FCDC5}"/>
              </a:ext>
            </a:extLst>
          </p:cNvPr>
          <p:cNvSpPr/>
          <p:nvPr/>
        </p:nvSpPr>
        <p:spPr>
          <a:xfrm>
            <a:off x="4797475" y="3272758"/>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3A2369-4DB1-47B7-95E0-90DD024AE2F2}"/>
              </a:ext>
            </a:extLst>
          </p:cNvPr>
          <p:cNvSpPr/>
          <p:nvPr/>
        </p:nvSpPr>
        <p:spPr>
          <a:xfrm>
            <a:off x="4941491" y="3124360"/>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741AFD5-1EE5-4787-A7B1-68B4BF48F172}"/>
              </a:ext>
            </a:extLst>
          </p:cNvPr>
          <p:cNvSpPr/>
          <p:nvPr/>
        </p:nvSpPr>
        <p:spPr>
          <a:xfrm>
            <a:off x="5085580" y="2964763"/>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0A3F20-7ADB-4EB5-A7CB-D66D6235C84D}"/>
              </a:ext>
            </a:extLst>
          </p:cNvPr>
          <p:cNvSpPr/>
          <p:nvPr/>
        </p:nvSpPr>
        <p:spPr>
          <a:xfrm>
            <a:off x="5229523" y="2827320"/>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43378E-D830-47F8-9D40-863967B03E68}"/>
              </a:ext>
            </a:extLst>
          </p:cNvPr>
          <p:cNvSpPr/>
          <p:nvPr/>
        </p:nvSpPr>
        <p:spPr>
          <a:xfrm>
            <a:off x="5661498" y="2951987"/>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65E7126-0D9C-4202-8BC3-E5C332416665}"/>
              </a:ext>
            </a:extLst>
          </p:cNvPr>
          <p:cNvSpPr/>
          <p:nvPr/>
        </p:nvSpPr>
        <p:spPr>
          <a:xfrm>
            <a:off x="5805514" y="3010142"/>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2A2A949-27FC-4A69-BFE9-BE291FC034B9}"/>
              </a:ext>
            </a:extLst>
          </p:cNvPr>
          <p:cNvSpPr/>
          <p:nvPr/>
        </p:nvSpPr>
        <p:spPr>
          <a:xfrm>
            <a:off x="5958368" y="3073142"/>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76281AA-0542-4FF9-8909-1FBD538E0BD0}"/>
              </a:ext>
            </a:extLst>
          </p:cNvPr>
          <p:cNvSpPr/>
          <p:nvPr/>
        </p:nvSpPr>
        <p:spPr>
          <a:xfrm>
            <a:off x="6228872" y="3147091"/>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5CBCE3-8427-4237-8E6F-C875D1DB72B3}"/>
              </a:ext>
            </a:extLst>
          </p:cNvPr>
          <p:cNvSpPr/>
          <p:nvPr/>
        </p:nvSpPr>
        <p:spPr>
          <a:xfrm>
            <a:off x="6511975" y="3237268"/>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0280F6-101E-4F27-BA35-43AE8A8F90C2}"/>
              </a:ext>
            </a:extLst>
          </p:cNvPr>
          <p:cNvSpPr/>
          <p:nvPr/>
        </p:nvSpPr>
        <p:spPr>
          <a:xfrm>
            <a:off x="6835678" y="3270736"/>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410B3-D968-4E7D-869F-E82FE9C04921}"/>
              </a:ext>
            </a:extLst>
          </p:cNvPr>
          <p:cNvSpPr/>
          <p:nvPr/>
        </p:nvSpPr>
        <p:spPr>
          <a:xfrm>
            <a:off x="7081807" y="3292390"/>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0367B8F-1563-434E-A754-5A8312DD06BB}"/>
              </a:ext>
            </a:extLst>
          </p:cNvPr>
          <p:cNvSpPr/>
          <p:nvPr/>
        </p:nvSpPr>
        <p:spPr>
          <a:xfrm>
            <a:off x="7534189" y="3010142"/>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6C1631D-FBF0-4711-B25A-349062723033}"/>
              </a:ext>
            </a:extLst>
          </p:cNvPr>
          <p:cNvSpPr/>
          <p:nvPr/>
        </p:nvSpPr>
        <p:spPr>
          <a:xfrm>
            <a:off x="7672981" y="2764320"/>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3D61CC-FA73-40E7-A5A8-18092D5FF0A8}"/>
              </a:ext>
            </a:extLst>
          </p:cNvPr>
          <p:cNvSpPr/>
          <p:nvPr/>
        </p:nvSpPr>
        <p:spPr>
          <a:xfrm>
            <a:off x="7816997" y="2533898"/>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0B5831F-9C91-44BC-9AE6-FE7C90B0D80F}"/>
              </a:ext>
            </a:extLst>
          </p:cNvPr>
          <p:cNvSpPr/>
          <p:nvPr/>
        </p:nvSpPr>
        <p:spPr>
          <a:xfrm rot="21317984">
            <a:off x="4395057" y="3674483"/>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CFD900F-A74E-4E51-A768-E33680993C6E}"/>
              </a:ext>
            </a:extLst>
          </p:cNvPr>
          <p:cNvSpPr/>
          <p:nvPr/>
        </p:nvSpPr>
        <p:spPr>
          <a:xfrm>
            <a:off x="5481016" y="2775456"/>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609A351-F8C4-4076-9A0D-519D35015936}"/>
              </a:ext>
            </a:extLst>
          </p:cNvPr>
          <p:cNvSpPr/>
          <p:nvPr/>
        </p:nvSpPr>
        <p:spPr>
          <a:xfrm>
            <a:off x="4544912" y="3520433"/>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AD189B9-AE7F-4CB9-8FBB-E48F76430413}"/>
              </a:ext>
            </a:extLst>
          </p:cNvPr>
          <p:cNvSpPr/>
          <p:nvPr/>
        </p:nvSpPr>
        <p:spPr>
          <a:xfrm>
            <a:off x="4688928" y="3360731"/>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A3FFEBE-0476-456E-B457-8F5B722CB022}"/>
              </a:ext>
            </a:extLst>
          </p:cNvPr>
          <p:cNvSpPr/>
          <p:nvPr/>
        </p:nvSpPr>
        <p:spPr>
          <a:xfrm>
            <a:off x="4832944" y="3244625"/>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F92A6D8-CD8A-4D95-8FA3-E64707FD9648}"/>
              </a:ext>
            </a:extLst>
          </p:cNvPr>
          <p:cNvSpPr/>
          <p:nvPr/>
        </p:nvSpPr>
        <p:spPr>
          <a:xfrm>
            <a:off x="4976960" y="3096227"/>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B13EBD-A766-4BF2-BC04-792F5E5C1259}"/>
              </a:ext>
            </a:extLst>
          </p:cNvPr>
          <p:cNvSpPr/>
          <p:nvPr/>
        </p:nvSpPr>
        <p:spPr>
          <a:xfrm>
            <a:off x="5121049" y="2936630"/>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90F3497-9B53-4D6A-810A-0FBADFD3D361}"/>
              </a:ext>
            </a:extLst>
          </p:cNvPr>
          <p:cNvSpPr/>
          <p:nvPr/>
        </p:nvSpPr>
        <p:spPr>
          <a:xfrm>
            <a:off x="5264992" y="2799187"/>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F555078-3F25-43C2-A131-64DF1D42E140}"/>
              </a:ext>
            </a:extLst>
          </p:cNvPr>
          <p:cNvSpPr/>
          <p:nvPr/>
        </p:nvSpPr>
        <p:spPr>
          <a:xfrm>
            <a:off x="5696967" y="2923854"/>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33929D2-53D3-43D2-9423-2E6FCCF354CC}"/>
              </a:ext>
            </a:extLst>
          </p:cNvPr>
          <p:cNvSpPr/>
          <p:nvPr/>
        </p:nvSpPr>
        <p:spPr>
          <a:xfrm>
            <a:off x="5840983" y="2982009"/>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F516B6B-8765-4210-ADD2-F0549AA9429D}"/>
              </a:ext>
            </a:extLst>
          </p:cNvPr>
          <p:cNvSpPr/>
          <p:nvPr/>
        </p:nvSpPr>
        <p:spPr>
          <a:xfrm>
            <a:off x="5993837" y="3045009"/>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D1373E1-1BEA-4BC3-A9AF-1502837215D6}"/>
              </a:ext>
            </a:extLst>
          </p:cNvPr>
          <p:cNvSpPr/>
          <p:nvPr/>
        </p:nvSpPr>
        <p:spPr>
          <a:xfrm>
            <a:off x="9505514" y="4333253"/>
            <a:ext cx="144016" cy="14839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9A4BC1A-FDA3-4129-88A7-9B28E870E19B}"/>
              </a:ext>
            </a:extLst>
          </p:cNvPr>
          <p:cNvSpPr/>
          <p:nvPr/>
        </p:nvSpPr>
        <p:spPr>
          <a:xfrm>
            <a:off x="9505514" y="3957205"/>
            <a:ext cx="144016" cy="148398"/>
          </a:xfrm>
          <a:prstGeom prst="ellipse">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C3CBD0C-C530-4CD4-BF97-CE46A236E70F}"/>
              </a:ext>
            </a:extLst>
          </p:cNvPr>
          <p:cNvSpPr txBox="1"/>
          <p:nvPr/>
        </p:nvSpPr>
        <p:spPr>
          <a:xfrm>
            <a:off x="9748156" y="3846738"/>
            <a:ext cx="2051626" cy="369332"/>
          </a:xfrm>
          <a:prstGeom prst="rect">
            <a:avLst/>
          </a:prstGeom>
          <a:noFill/>
        </p:spPr>
        <p:txBody>
          <a:bodyPr wrap="square" rtlCol="0">
            <a:spAutoFit/>
          </a:bodyPr>
          <a:lstStyle/>
          <a:p>
            <a:r>
              <a:rPr lang="en-US" dirty="0"/>
              <a:t>Trajectory horizon</a:t>
            </a:r>
          </a:p>
        </p:txBody>
      </p:sp>
      <p:sp>
        <p:nvSpPr>
          <p:cNvPr id="26" name="TextBox 25">
            <a:extLst>
              <a:ext uri="{FF2B5EF4-FFF2-40B4-BE49-F238E27FC236}">
                <a16:creationId xmlns:a16="http://schemas.microsoft.com/office/drawing/2014/main" id="{33313816-B2A3-462C-90EA-AF7BF0D33ACF}"/>
              </a:ext>
            </a:extLst>
          </p:cNvPr>
          <p:cNvSpPr txBox="1"/>
          <p:nvPr/>
        </p:nvSpPr>
        <p:spPr>
          <a:xfrm>
            <a:off x="9748155" y="4216070"/>
            <a:ext cx="2051626" cy="369332"/>
          </a:xfrm>
          <a:prstGeom prst="rect">
            <a:avLst/>
          </a:prstGeom>
          <a:noFill/>
        </p:spPr>
        <p:txBody>
          <a:bodyPr wrap="square" rtlCol="0">
            <a:spAutoFit/>
          </a:bodyPr>
          <a:lstStyle/>
          <a:p>
            <a:r>
              <a:rPr lang="en-US" dirty="0"/>
              <a:t>Prediction horizon</a:t>
            </a:r>
          </a:p>
        </p:txBody>
      </p:sp>
    </p:spTree>
    <p:extLst>
      <p:ext uri="{BB962C8B-B14F-4D97-AF65-F5344CB8AC3E}">
        <p14:creationId xmlns:p14="http://schemas.microsoft.com/office/powerpoint/2010/main" val="3262036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500"/>
                                        <p:tgtEl>
                                          <p:spTgt spid="5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6" grpId="0" animBg="1"/>
      <p:bldP spid="38" grpId="0" animBg="1"/>
      <p:bldP spid="40" grpId="0" animBg="1"/>
      <p:bldP spid="42" grpId="0" animBg="1"/>
      <p:bldP spid="44" grpId="0" animBg="1"/>
      <p:bldP spid="46" grpId="0" animBg="1"/>
      <p:bldP spid="48" grpId="0" animBg="1"/>
      <p:bldP spid="50" grpId="0" animBg="1"/>
      <p:bldP spid="52" grpId="0" animBg="1"/>
      <p:bldP spid="54" grpId="0" animBg="1"/>
      <p:bldP spid="56" grpId="0" animBg="1"/>
      <p:bldP spid="37" grpId="0" animBg="1"/>
      <p:bldP spid="39" grpId="0" animBg="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27A-031B-47E6-9983-6C09B1A78A8B}"/>
              </a:ext>
            </a:extLst>
          </p:cNvPr>
          <p:cNvSpPr>
            <a:spLocks noGrp="1"/>
          </p:cNvSpPr>
          <p:nvPr>
            <p:ph type="title"/>
          </p:nvPr>
        </p:nvSpPr>
        <p:spPr/>
        <p:txBody>
          <a:bodyPr/>
          <a:lstStyle/>
          <a:p>
            <a:r>
              <a:rPr lang="en-US" dirty="0"/>
              <a:t>Motivation</a:t>
            </a:r>
          </a:p>
        </p:txBody>
      </p:sp>
      <p:sp>
        <p:nvSpPr>
          <p:cNvPr id="3" name="Slide Number Placeholder 2">
            <a:extLst>
              <a:ext uri="{FF2B5EF4-FFF2-40B4-BE49-F238E27FC236}">
                <a16:creationId xmlns:a16="http://schemas.microsoft.com/office/drawing/2014/main" id="{EDF838D9-B09F-44CA-8074-54EA1B45E324}"/>
              </a:ext>
            </a:extLst>
          </p:cNvPr>
          <p:cNvSpPr>
            <a:spLocks noGrp="1"/>
          </p:cNvSpPr>
          <p:nvPr>
            <p:ph type="sldNum" sz="quarter" idx="4"/>
          </p:nvPr>
        </p:nvSpPr>
        <p:spPr/>
        <p:txBody>
          <a:bodyPr/>
          <a:lstStyle/>
          <a:p>
            <a:fld id="{6C6AE60A-B69C-4790-82F7-3882EDF23186}" type="slidenum">
              <a:rPr lang="en-GB" smtClean="0"/>
              <a:pPr/>
              <a:t>3</a:t>
            </a:fld>
            <a:endParaRPr lang="en-GB" dirty="0"/>
          </a:p>
        </p:txBody>
      </p:sp>
      <p:sp>
        <p:nvSpPr>
          <p:cNvPr id="17" name="TextBox 16">
            <a:extLst>
              <a:ext uri="{FF2B5EF4-FFF2-40B4-BE49-F238E27FC236}">
                <a16:creationId xmlns:a16="http://schemas.microsoft.com/office/drawing/2014/main" id="{45A82468-8B8A-420F-B09B-2F70D30C7C70}"/>
              </a:ext>
            </a:extLst>
          </p:cNvPr>
          <p:cNvSpPr txBox="1"/>
          <p:nvPr/>
        </p:nvSpPr>
        <p:spPr>
          <a:xfrm>
            <a:off x="676020" y="5380637"/>
            <a:ext cx="6034963" cy="369332"/>
          </a:xfrm>
          <a:prstGeom prst="rect">
            <a:avLst/>
          </a:prstGeom>
          <a:noFill/>
        </p:spPr>
        <p:txBody>
          <a:bodyPr wrap="square">
            <a:spAutoFit/>
          </a:bodyPr>
          <a:lstStyle/>
          <a:p>
            <a:r>
              <a:rPr lang="en-US" dirty="0" err="1"/>
              <a:t>Anymal</a:t>
            </a:r>
            <a:r>
              <a:rPr lang="en-US" dirty="0"/>
              <a:t> Wheels: Hybrid and versatile motions/gaits.</a:t>
            </a:r>
          </a:p>
        </p:txBody>
      </p:sp>
      <p:sp>
        <p:nvSpPr>
          <p:cNvPr id="19" name="TextBox 18">
            <a:extLst>
              <a:ext uri="{FF2B5EF4-FFF2-40B4-BE49-F238E27FC236}">
                <a16:creationId xmlns:a16="http://schemas.microsoft.com/office/drawing/2014/main" id="{0BCE711A-EE65-4A54-9C2B-81B51FBDBD6C}"/>
              </a:ext>
            </a:extLst>
          </p:cNvPr>
          <p:cNvSpPr txBox="1"/>
          <p:nvPr/>
        </p:nvSpPr>
        <p:spPr>
          <a:xfrm>
            <a:off x="-876" y="6144280"/>
            <a:ext cx="5096919" cy="646331"/>
          </a:xfrm>
          <a:prstGeom prst="rect">
            <a:avLst/>
          </a:prstGeom>
          <a:noFill/>
        </p:spPr>
        <p:txBody>
          <a:bodyPr wrap="square">
            <a:spAutoFit/>
          </a:bodyPr>
          <a:lstStyle/>
          <a:p>
            <a:r>
              <a:rPr lang="en-US" sz="1200" dirty="0"/>
              <a:t>Video sources:</a:t>
            </a:r>
          </a:p>
          <a:p>
            <a:r>
              <a:rPr lang="en-US" sz="1200" dirty="0"/>
              <a:t>1. https://www.youtube.com/watch?v=_rPvKlvyw2w&amp;feature=emb_logo</a:t>
            </a:r>
          </a:p>
          <a:p>
            <a:r>
              <a:rPr lang="en-US" sz="1200" dirty="0"/>
              <a:t>2. https://www.youtube.com/watch?v=fRj34o4hN4I&amp;feature=youtu.be</a:t>
            </a:r>
            <a:endParaRPr lang="en-US" dirty="0"/>
          </a:p>
        </p:txBody>
      </p:sp>
      <p:sp>
        <p:nvSpPr>
          <p:cNvPr id="20" name="TextBox 19">
            <a:extLst>
              <a:ext uri="{FF2B5EF4-FFF2-40B4-BE49-F238E27FC236}">
                <a16:creationId xmlns:a16="http://schemas.microsoft.com/office/drawing/2014/main" id="{ADB1E4F1-7EA2-4E30-8BBC-557168C6EDE1}"/>
              </a:ext>
            </a:extLst>
          </p:cNvPr>
          <p:cNvSpPr txBox="1"/>
          <p:nvPr/>
        </p:nvSpPr>
        <p:spPr>
          <a:xfrm>
            <a:off x="7266771" y="3852455"/>
            <a:ext cx="4775651" cy="369332"/>
          </a:xfrm>
          <a:prstGeom prst="rect">
            <a:avLst/>
          </a:prstGeom>
          <a:noFill/>
        </p:spPr>
        <p:txBody>
          <a:bodyPr wrap="square" rtlCol="0">
            <a:spAutoFit/>
          </a:bodyPr>
          <a:lstStyle/>
          <a:p>
            <a:r>
              <a:rPr lang="en-US" dirty="0"/>
              <a:t>Boston Dynamics: Atlas</a:t>
            </a:r>
          </a:p>
        </p:txBody>
      </p:sp>
      <p:pic>
        <p:nvPicPr>
          <p:cNvPr id="4" name="What's new, Atlas">
            <a:hlinkClick r:id="" action="ppaction://media"/>
            <a:extLst>
              <a:ext uri="{FF2B5EF4-FFF2-40B4-BE49-F238E27FC236}">
                <a16:creationId xmlns:a16="http://schemas.microsoft.com/office/drawing/2014/main" id="{7D566AF1-572D-43B6-9153-8C3C2060E77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25292" y="946122"/>
            <a:ext cx="5096919" cy="2867017"/>
          </a:xfrm>
          <a:prstGeom prst="rect">
            <a:avLst/>
          </a:prstGeom>
        </p:spPr>
      </p:pic>
      <p:pic>
        <p:nvPicPr>
          <p:cNvPr id="7" name="Whole-Body MPC and Online Gait Sequence Generation for Wheeled-Legged Robots">
            <a:hlinkClick r:id="" action="ppaction://media"/>
            <a:extLst>
              <a:ext uri="{FF2B5EF4-FFF2-40B4-BE49-F238E27FC236}">
                <a16:creationId xmlns:a16="http://schemas.microsoft.com/office/drawing/2014/main" id="{D4984917-53CD-4707-BC53-18522376F99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65027" y="2506199"/>
            <a:ext cx="5096919" cy="2867017"/>
          </a:xfrm>
          <a:prstGeom prst="rect">
            <a:avLst/>
          </a:prstGeom>
        </p:spPr>
      </p:pic>
    </p:spTree>
    <p:extLst>
      <p:ext uri="{BB962C8B-B14F-4D97-AF65-F5344CB8AC3E}">
        <p14:creationId xmlns:p14="http://schemas.microsoft.com/office/powerpoint/2010/main" val="2128921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4" repeatCount="indefinite" fill="hold" display="0">
                  <p:stCondLst>
                    <p:cond delay="indefinite"/>
                  </p:stCondLst>
                </p:cTn>
                <p:tgtEl>
                  <p:spTgt spid="7"/>
                </p:tgtEl>
              </p:cMediaNode>
            </p:video>
            <p:video>
              <p:cMediaNode vol="80000" mute="1">
                <p:cTn id="25" fill="hold" display="0">
                  <p:stCondLst>
                    <p:cond delay="indefinite"/>
                  </p:stCondLst>
                </p:cTn>
                <p:tgtEl>
                  <p:spTgt spid="4"/>
                </p:tgtEl>
              </p:cMediaNode>
            </p:video>
          </p:childTnLst>
        </p:cTn>
      </p:par>
    </p:tnLst>
    <p:bldLst>
      <p:bldP spid="17"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EEF5-56DB-4E35-B201-358BAD409836}"/>
              </a:ext>
            </a:extLst>
          </p:cNvPr>
          <p:cNvSpPr>
            <a:spLocks noGrp="1"/>
          </p:cNvSpPr>
          <p:nvPr>
            <p:ph type="title"/>
          </p:nvPr>
        </p:nvSpPr>
        <p:spPr/>
        <p:txBody>
          <a:bodyPr/>
          <a:lstStyle/>
          <a:p>
            <a:r>
              <a:rPr lang="en-US" dirty="0"/>
              <a:t>MPC-feedback Controller</a:t>
            </a:r>
          </a:p>
        </p:txBody>
      </p:sp>
      <p:sp>
        <p:nvSpPr>
          <p:cNvPr id="3" name="Slide Number Placeholder 2">
            <a:extLst>
              <a:ext uri="{FF2B5EF4-FFF2-40B4-BE49-F238E27FC236}">
                <a16:creationId xmlns:a16="http://schemas.microsoft.com/office/drawing/2014/main" id="{29103DC8-1398-4B5F-92F1-FEC12ABAF051}"/>
              </a:ext>
            </a:extLst>
          </p:cNvPr>
          <p:cNvSpPr>
            <a:spLocks noGrp="1"/>
          </p:cNvSpPr>
          <p:nvPr>
            <p:ph type="sldNum" sz="quarter" idx="4"/>
          </p:nvPr>
        </p:nvSpPr>
        <p:spPr/>
        <p:txBody>
          <a:bodyPr/>
          <a:lstStyle/>
          <a:p>
            <a:fld id="{6C6AE60A-B69C-4790-82F7-3882EDF23186}" type="slidenum">
              <a:rPr lang="en-GB" smtClean="0"/>
              <a:pPr/>
              <a:t>4</a:t>
            </a:fld>
            <a:endParaRPr lang="en-GB" dirty="0"/>
          </a:p>
        </p:txBody>
      </p:sp>
      <p:pic>
        <p:nvPicPr>
          <p:cNvPr id="5" name="Picture 4" descr="A picture containing motorcycle, toy, small, table&#10;&#10;Description automatically generated">
            <a:extLst>
              <a:ext uri="{FF2B5EF4-FFF2-40B4-BE49-F238E27FC236}">
                <a16:creationId xmlns:a16="http://schemas.microsoft.com/office/drawing/2014/main" id="{96C77A2E-2281-4E37-B94A-CCC537A94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599" y="5578115"/>
            <a:ext cx="1109450" cy="1109450"/>
          </a:xfrm>
          <a:prstGeom prst="rect">
            <a:avLst/>
          </a:prstGeom>
        </p:spPr>
      </p:pic>
      <p:pic>
        <p:nvPicPr>
          <p:cNvPr id="7" name="Picture 6" descr="A motorcycle parked on the side of a building&#10;&#10;Description automatically generated">
            <a:extLst>
              <a:ext uri="{FF2B5EF4-FFF2-40B4-BE49-F238E27FC236}">
                <a16:creationId xmlns:a16="http://schemas.microsoft.com/office/drawing/2014/main" id="{5EA6378E-56B5-4B57-9029-9A8C81F847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1644" y="5028182"/>
            <a:ext cx="1699621" cy="1274716"/>
          </a:xfrm>
          <a:prstGeom prst="rect">
            <a:avLst/>
          </a:prstGeom>
        </p:spPr>
      </p:pic>
      <p:pic>
        <p:nvPicPr>
          <p:cNvPr id="9" name="Graphic 8" descr="Scientific Thought">
            <a:extLst>
              <a:ext uri="{FF2B5EF4-FFF2-40B4-BE49-F238E27FC236}">
                <a16:creationId xmlns:a16="http://schemas.microsoft.com/office/drawing/2014/main" id="{BD59A978-FBC8-4000-B78E-7AED11818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1359" y="844189"/>
            <a:ext cx="1666429" cy="1666429"/>
          </a:xfrm>
          <a:prstGeom prst="rect">
            <a:avLst/>
          </a:prstGeom>
        </p:spPr>
      </p:pic>
      <p:sp>
        <p:nvSpPr>
          <p:cNvPr id="15" name="TextBox 14">
            <a:extLst>
              <a:ext uri="{FF2B5EF4-FFF2-40B4-BE49-F238E27FC236}">
                <a16:creationId xmlns:a16="http://schemas.microsoft.com/office/drawing/2014/main" id="{1D0DD7D0-AB3E-477C-8AA3-764C4FBA1365}"/>
              </a:ext>
            </a:extLst>
          </p:cNvPr>
          <p:cNvSpPr txBox="1"/>
          <p:nvPr/>
        </p:nvSpPr>
        <p:spPr>
          <a:xfrm>
            <a:off x="9314833" y="1235338"/>
            <a:ext cx="1938129" cy="1323439"/>
          </a:xfrm>
          <a:prstGeom prst="rect">
            <a:avLst/>
          </a:prstGeom>
          <a:noFill/>
        </p:spPr>
        <p:txBody>
          <a:bodyPr wrap="square" lIns="91440" tIns="45720" rIns="91440" bIns="45720" rtlCol="0" anchor="t">
            <a:spAutoFit/>
          </a:bodyPr>
          <a:lstStyle/>
          <a:p>
            <a:r>
              <a:rPr lang="en-US" sz="2000" b="1" dirty="0"/>
              <a:t>Model predictive control:</a:t>
            </a:r>
          </a:p>
          <a:p>
            <a:r>
              <a:rPr lang="en-US" sz="2000" b="1"/>
              <a:t>20 Hz</a:t>
            </a:r>
            <a:endParaRPr lang="en-US" sz="2000" b="1">
              <a:cs typeface="Arial"/>
            </a:endParaRPr>
          </a:p>
        </p:txBody>
      </p:sp>
      <p:pic>
        <p:nvPicPr>
          <p:cNvPr id="19" name="Graphic 18" descr="Muscular arm">
            <a:extLst>
              <a:ext uri="{FF2B5EF4-FFF2-40B4-BE49-F238E27FC236}">
                <a16:creationId xmlns:a16="http://schemas.microsoft.com/office/drawing/2014/main" id="{40A6C764-944A-48B6-8284-512E520912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89636" y="3298376"/>
            <a:ext cx="914400" cy="914400"/>
          </a:xfrm>
          <a:prstGeom prst="rect">
            <a:avLst/>
          </a:prstGeom>
        </p:spPr>
      </p:pic>
      <p:sp>
        <p:nvSpPr>
          <p:cNvPr id="21" name="TextBox 20">
            <a:extLst>
              <a:ext uri="{FF2B5EF4-FFF2-40B4-BE49-F238E27FC236}">
                <a16:creationId xmlns:a16="http://schemas.microsoft.com/office/drawing/2014/main" id="{2AA29074-24E7-4B30-80C7-8399A4F14B51}"/>
              </a:ext>
            </a:extLst>
          </p:cNvPr>
          <p:cNvSpPr txBox="1"/>
          <p:nvPr/>
        </p:nvSpPr>
        <p:spPr>
          <a:xfrm>
            <a:off x="9104036" y="3596048"/>
            <a:ext cx="1440160" cy="1015663"/>
          </a:xfrm>
          <a:prstGeom prst="rect">
            <a:avLst/>
          </a:prstGeom>
          <a:noFill/>
        </p:spPr>
        <p:txBody>
          <a:bodyPr wrap="square" rtlCol="0">
            <a:spAutoFit/>
          </a:bodyPr>
          <a:lstStyle/>
          <a:p>
            <a:r>
              <a:rPr lang="en-US" sz="2000" b="1" dirty="0"/>
              <a:t>Low level controller: 400 Hz</a:t>
            </a:r>
          </a:p>
        </p:txBody>
      </p:sp>
      <p:sp>
        <p:nvSpPr>
          <p:cNvPr id="22" name="Arrow: Right 21">
            <a:extLst>
              <a:ext uri="{FF2B5EF4-FFF2-40B4-BE49-F238E27FC236}">
                <a16:creationId xmlns:a16="http://schemas.microsoft.com/office/drawing/2014/main" id="{D4497386-7DF5-47BA-B683-282D57E443DF}"/>
              </a:ext>
            </a:extLst>
          </p:cNvPr>
          <p:cNvSpPr/>
          <p:nvPr/>
        </p:nvSpPr>
        <p:spPr>
          <a:xfrm rot="5719452">
            <a:off x="8194757" y="2673024"/>
            <a:ext cx="792088" cy="3693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9CC3CE2D-17B7-42CB-BA1B-FF7AC76AE8A3}"/>
              </a:ext>
            </a:extLst>
          </p:cNvPr>
          <p:cNvSpPr/>
          <p:nvPr/>
        </p:nvSpPr>
        <p:spPr>
          <a:xfrm rot="4962625">
            <a:off x="8250792" y="4501743"/>
            <a:ext cx="792088" cy="3693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A457A2C-4A89-4692-A391-EA56209F84B4}"/>
              </a:ext>
            </a:extLst>
          </p:cNvPr>
          <p:cNvSpPr txBox="1"/>
          <p:nvPr/>
        </p:nvSpPr>
        <p:spPr>
          <a:xfrm>
            <a:off x="6350164" y="2635975"/>
            <a:ext cx="2512409" cy="369332"/>
          </a:xfrm>
          <a:prstGeom prst="rect">
            <a:avLst/>
          </a:prstGeom>
          <a:noFill/>
        </p:spPr>
        <p:txBody>
          <a:bodyPr wrap="square" rtlCol="0">
            <a:spAutoFit/>
          </a:bodyPr>
          <a:lstStyle/>
          <a:p>
            <a:r>
              <a:rPr lang="en-US" dirty="0"/>
              <a:t>Desired control plan</a:t>
            </a:r>
          </a:p>
        </p:txBody>
      </p:sp>
      <p:sp>
        <p:nvSpPr>
          <p:cNvPr id="28" name="TextBox 27">
            <a:extLst>
              <a:ext uri="{FF2B5EF4-FFF2-40B4-BE49-F238E27FC236}">
                <a16:creationId xmlns:a16="http://schemas.microsoft.com/office/drawing/2014/main" id="{8BC5F60F-0627-4BE5-9F10-B8F80C4E717F}"/>
              </a:ext>
            </a:extLst>
          </p:cNvPr>
          <p:cNvSpPr txBox="1"/>
          <p:nvPr/>
        </p:nvSpPr>
        <p:spPr>
          <a:xfrm>
            <a:off x="6542775" y="4489773"/>
            <a:ext cx="3168352" cy="369332"/>
          </a:xfrm>
          <a:prstGeom prst="rect">
            <a:avLst/>
          </a:prstGeom>
          <a:noFill/>
        </p:spPr>
        <p:txBody>
          <a:bodyPr wrap="square" rtlCol="0">
            <a:spAutoFit/>
          </a:bodyPr>
          <a:lstStyle/>
          <a:p>
            <a:r>
              <a:rPr lang="en-US" dirty="0"/>
              <a:t>Torque commands</a:t>
            </a:r>
          </a:p>
        </p:txBody>
      </p:sp>
      <p:cxnSp>
        <p:nvCxnSpPr>
          <p:cNvPr id="31" name="Connector: Elbow 30">
            <a:extLst>
              <a:ext uri="{FF2B5EF4-FFF2-40B4-BE49-F238E27FC236}">
                <a16:creationId xmlns:a16="http://schemas.microsoft.com/office/drawing/2014/main" id="{5B34B05C-1E7A-4EC8-B366-CE18B5371923}"/>
              </a:ext>
            </a:extLst>
          </p:cNvPr>
          <p:cNvCxnSpPr>
            <a:cxnSpLocks/>
            <a:stCxn id="7" idx="2"/>
            <a:endCxn id="9" idx="1"/>
          </p:cNvCxnSpPr>
          <p:nvPr/>
        </p:nvCxnSpPr>
        <p:spPr>
          <a:xfrm rot="5400000" flipH="1">
            <a:off x="5898660" y="3670103"/>
            <a:ext cx="4625494" cy="640096"/>
          </a:xfrm>
          <a:prstGeom prst="bentConnector4">
            <a:avLst>
              <a:gd name="adj1" fmla="val -4942"/>
              <a:gd name="adj2" fmla="val 353845"/>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DD01C74E-A50D-40A1-9CAE-7167CA6BBCFF}"/>
              </a:ext>
            </a:extLst>
          </p:cNvPr>
          <p:cNvSpPr txBox="1"/>
          <p:nvPr/>
        </p:nvSpPr>
        <p:spPr>
          <a:xfrm>
            <a:off x="6265315" y="6132840"/>
            <a:ext cx="3168352" cy="369332"/>
          </a:xfrm>
          <a:prstGeom prst="rect">
            <a:avLst/>
          </a:prstGeom>
          <a:noFill/>
        </p:spPr>
        <p:txBody>
          <a:bodyPr wrap="square" rtlCol="0">
            <a:spAutoFit/>
          </a:bodyPr>
          <a:lstStyle/>
          <a:p>
            <a:r>
              <a:rPr lang="en-US" dirty="0"/>
              <a:t>Robot states</a:t>
            </a:r>
          </a:p>
        </p:txBody>
      </p:sp>
      <p:cxnSp>
        <p:nvCxnSpPr>
          <p:cNvPr id="42" name="Straight Arrow Connector 41">
            <a:extLst>
              <a:ext uri="{FF2B5EF4-FFF2-40B4-BE49-F238E27FC236}">
                <a16:creationId xmlns:a16="http://schemas.microsoft.com/office/drawing/2014/main" id="{927C7E2E-1542-4CE9-8D5C-05492650B4DE}"/>
              </a:ext>
            </a:extLst>
          </p:cNvPr>
          <p:cNvCxnSpPr>
            <a:cxnSpLocks/>
          </p:cNvCxnSpPr>
          <p:nvPr/>
        </p:nvCxnSpPr>
        <p:spPr>
          <a:xfrm flipV="1">
            <a:off x="6277270" y="3976457"/>
            <a:ext cx="178378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D70F27F-4B5C-4D6F-8AE0-650559656564}"/>
                  </a:ext>
                </a:extLst>
              </p:cNvPr>
              <p:cNvSpPr txBox="1"/>
              <p:nvPr/>
            </p:nvSpPr>
            <p:spPr>
              <a:xfrm>
                <a:off x="4862569" y="852268"/>
                <a:ext cx="3168352" cy="369332"/>
              </a:xfrm>
              <a:prstGeom prst="rect">
                <a:avLst/>
              </a:prstGeom>
              <a:noFill/>
            </p:spPr>
            <p:txBody>
              <a:bodyPr wrap="square" rtlCol="0">
                <a:spAutoFit/>
              </a:bodyPr>
              <a:lstStyle/>
              <a:p>
                <a:r>
                  <a:rPr lang="en-US" dirty="0"/>
                  <a:t>Reference trajectory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p:txBody>
          </p:sp>
        </mc:Choice>
        <mc:Fallback xmlns="">
          <p:sp>
            <p:nvSpPr>
              <p:cNvPr id="47" name="TextBox 46">
                <a:extLst>
                  <a:ext uri="{FF2B5EF4-FFF2-40B4-BE49-F238E27FC236}">
                    <a16:creationId xmlns:a16="http://schemas.microsoft.com/office/drawing/2014/main" id="{2D70F27F-4B5C-4D6F-8AE0-650559656564}"/>
                  </a:ext>
                </a:extLst>
              </p:cNvPr>
              <p:cNvSpPr txBox="1">
                <a:spLocks noRot="1" noChangeAspect="1" noMove="1" noResize="1" noEditPoints="1" noAdjustHandles="1" noChangeArrowheads="1" noChangeShapeType="1" noTextEdit="1"/>
              </p:cNvSpPr>
              <p:nvPr/>
            </p:nvSpPr>
            <p:spPr>
              <a:xfrm>
                <a:off x="4862569" y="852268"/>
                <a:ext cx="3168352" cy="369332"/>
              </a:xfrm>
              <a:prstGeom prst="rect">
                <a:avLst/>
              </a:prstGeom>
              <a:blipFill>
                <a:blip r:embed="rId9"/>
                <a:stretch>
                  <a:fillRect l="-1734" t="-10000" b="-26667"/>
                </a:stretch>
              </a:blipFill>
            </p:spPr>
            <p:txBody>
              <a:bodyPr/>
              <a:lstStyle/>
              <a:p>
                <a:r>
                  <a:rPr lang="en-US">
                    <a:noFill/>
                  </a:rPr>
                  <a:t> </a:t>
                </a:r>
              </a:p>
            </p:txBody>
          </p:sp>
        </mc:Fallback>
      </mc:AlternateContent>
      <p:cxnSp>
        <p:nvCxnSpPr>
          <p:cNvPr id="60" name="Connector: Elbow 59">
            <a:extLst>
              <a:ext uri="{FF2B5EF4-FFF2-40B4-BE49-F238E27FC236}">
                <a16:creationId xmlns:a16="http://schemas.microsoft.com/office/drawing/2014/main" id="{7975864A-5C2E-4564-97D6-B5FB304CB7A8}"/>
              </a:ext>
            </a:extLst>
          </p:cNvPr>
          <p:cNvCxnSpPr>
            <a:cxnSpLocks/>
            <a:stCxn id="25" idx="0"/>
          </p:cNvCxnSpPr>
          <p:nvPr/>
        </p:nvCxnSpPr>
        <p:spPr>
          <a:xfrm rot="5400000" flipH="1" flipV="1">
            <a:off x="5821560" y="-235906"/>
            <a:ext cx="578110" cy="3661144"/>
          </a:xfrm>
          <a:prstGeom prst="bentConnector2">
            <a:avLst/>
          </a:prstGeom>
          <a:ln>
            <a:headEnd type="none" w="med" len="med"/>
            <a:tailEnd type="triangle"/>
          </a:ln>
        </p:spPr>
        <p:style>
          <a:lnRef idx="3">
            <a:schemeClr val="dk1"/>
          </a:lnRef>
          <a:fillRef idx="0">
            <a:schemeClr val="dk1"/>
          </a:fillRef>
          <a:effectRef idx="2">
            <a:schemeClr val="dk1"/>
          </a:effectRef>
          <a:fontRef idx="minor">
            <a:schemeClr val="tx1"/>
          </a:fontRef>
        </p:style>
      </p:cxnSp>
      <p:pic>
        <p:nvPicPr>
          <p:cNvPr id="62" name="Graphic 61" descr="Robot">
            <a:extLst>
              <a:ext uri="{FF2B5EF4-FFF2-40B4-BE49-F238E27FC236}">
                <a16:creationId xmlns:a16="http://schemas.microsoft.com/office/drawing/2014/main" id="{79F34086-4E95-468D-AF12-2D11FD5EAC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22266" y="2944284"/>
            <a:ext cx="1044659" cy="1044659"/>
          </a:xfrm>
          <a:prstGeom prst="rect">
            <a:avLst/>
          </a:prstGeom>
        </p:spPr>
      </p:pic>
      <p:sp>
        <p:nvSpPr>
          <p:cNvPr id="67" name="TextBox 66">
            <a:extLst>
              <a:ext uri="{FF2B5EF4-FFF2-40B4-BE49-F238E27FC236}">
                <a16:creationId xmlns:a16="http://schemas.microsoft.com/office/drawing/2014/main" id="{44A76DEC-276D-4CCA-AC07-0C866259A6CA}"/>
              </a:ext>
            </a:extLst>
          </p:cNvPr>
          <p:cNvSpPr txBox="1"/>
          <p:nvPr/>
        </p:nvSpPr>
        <p:spPr>
          <a:xfrm>
            <a:off x="3026360" y="3177398"/>
            <a:ext cx="1527134" cy="707886"/>
          </a:xfrm>
          <a:prstGeom prst="rect">
            <a:avLst/>
          </a:prstGeom>
          <a:noFill/>
        </p:spPr>
        <p:txBody>
          <a:bodyPr wrap="square" rtlCol="0">
            <a:spAutoFit/>
          </a:bodyPr>
          <a:lstStyle/>
          <a:p>
            <a:r>
              <a:rPr lang="en-US" sz="2000" b="1" dirty="0"/>
              <a:t>Trajectory optimizer</a:t>
            </a:r>
          </a:p>
        </p:txBody>
      </p:sp>
      <p:cxnSp>
        <p:nvCxnSpPr>
          <p:cNvPr id="68" name="Straight Arrow Connector 67">
            <a:extLst>
              <a:ext uri="{FF2B5EF4-FFF2-40B4-BE49-F238E27FC236}">
                <a16:creationId xmlns:a16="http://schemas.microsoft.com/office/drawing/2014/main" id="{E8CACCB3-15F4-486A-A82F-CB56772D97D7}"/>
              </a:ext>
            </a:extLst>
          </p:cNvPr>
          <p:cNvCxnSpPr>
            <a:cxnSpLocks/>
            <a:stCxn id="62" idx="0"/>
            <a:endCxn id="25" idx="2"/>
          </p:cNvCxnSpPr>
          <p:nvPr/>
        </p:nvCxnSpPr>
        <p:spPr>
          <a:xfrm flipH="1" flipV="1">
            <a:off x="4280043" y="2433654"/>
            <a:ext cx="564553" cy="51063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76" name="TextBox 75">
            <a:extLst>
              <a:ext uri="{FF2B5EF4-FFF2-40B4-BE49-F238E27FC236}">
                <a16:creationId xmlns:a16="http://schemas.microsoft.com/office/drawing/2014/main" id="{978B75A0-C5D1-46F4-89A6-9E2BF1368E6E}"/>
              </a:ext>
            </a:extLst>
          </p:cNvPr>
          <p:cNvSpPr txBox="1"/>
          <p:nvPr/>
        </p:nvSpPr>
        <p:spPr>
          <a:xfrm>
            <a:off x="1841578" y="2708621"/>
            <a:ext cx="3168352" cy="369332"/>
          </a:xfrm>
          <a:prstGeom prst="rect">
            <a:avLst/>
          </a:prstGeom>
          <a:noFill/>
        </p:spPr>
        <p:txBody>
          <a:bodyPr wrap="square" rtlCol="0">
            <a:spAutoFit/>
          </a:bodyPr>
          <a:lstStyle/>
          <a:p>
            <a:r>
              <a:rPr lang="en-US" dirty="0"/>
              <a:t>Wheel, base position, etc.</a:t>
            </a:r>
          </a:p>
        </p:txBody>
      </p:sp>
      <p:sp>
        <p:nvSpPr>
          <p:cNvPr id="83" name="TextBox 82">
            <a:extLst>
              <a:ext uri="{FF2B5EF4-FFF2-40B4-BE49-F238E27FC236}">
                <a16:creationId xmlns:a16="http://schemas.microsoft.com/office/drawing/2014/main" id="{FA64123F-ED21-4F24-9895-35E068F46ED4}"/>
              </a:ext>
            </a:extLst>
          </p:cNvPr>
          <p:cNvSpPr txBox="1"/>
          <p:nvPr/>
        </p:nvSpPr>
        <p:spPr>
          <a:xfrm>
            <a:off x="3307944" y="5237665"/>
            <a:ext cx="963966" cy="369332"/>
          </a:xfrm>
          <a:prstGeom prst="rect">
            <a:avLst/>
          </a:prstGeom>
          <a:noFill/>
        </p:spPr>
        <p:txBody>
          <a:bodyPr wrap="square" rtlCol="0">
            <a:spAutoFit/>
          </a:bodyPr>
          <a:lstStyle/>
          <a:p>
            <a:r>
              <a:rPr lang="en-US" dirty="0"/>
              <a:t>Target</a:t>
            </a:r>
          </a:p>
        </p:txBody>
      </p:sp>
      <p:pic>
        <p:nvPicPr>
          <p:cNvPr id="85" name="Graphic 84" descr="Chat bubble">
            <a:extLst>
              <a:ext uri="{FF2B5EF4-FFF2-40B4-BE49-F238E27FC236}">
                <a16:creationId xmlns:a16="http://schemas.microsoft.com/office/drawing/2014/main" id="{D98F01F8-AD4A-4CD5-8342-1CA6E9BB3B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80043" y="5492651"/>
            <a:ext cx="914400" cy="914400"/>
          </a:xfrm>
          <a:prstGeom prst="rect">
            <a:avLst/>
          </a:prstGeom>
        </p:spPr>
      </p:pic>
      <p:cxnSp>
        <p:nvCxnSpPr>
          <p:cNvPr id="88" name="Straight Arrow Connector 87">
            <a:extLst>
              <a:ext uri="{FF2B5EF4-FFF2-40B4-BE49-F238E27FC236}">
                <a16:creationId xmlns:a16="http://schemas.microsoft.com/office/drawing/2014/main" id="{DD3BA82B-247E-416E-96E0-D90AC44EC712}"/>
              </a:ext>
            </a:extLst>
          </p:cNvPr>
          <p:cNvCxnSpPr>
            <a:cxnSpLocks/>
            <a:stCxn id="85" idx="0"/>
            <a:endCxn id="23" idx="2"/>
          </p:cNvCxnSpPr>
          <p:nvPr/>
        </p:nvCxnSpPr>
        <p:spPr>
          <a:xfrm flipH="1" flipV="1">
            <a:off x="4256382" y="4916259"/>
            <a:ext cx="480861" cy="57639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91" name="Rectangle: Rounded Corners 90">
            <a:extLst>
              <a:ext uri="{FF2B5EF4-FFF2-40B4-BE49-F238E27FC236}">
                <a16:creationId xmlns:a16="http://schemas.microsoft.com/office/drawing/2014/main" id="{7B8ED061-DFB8-40F7-921D-A521B0E91FA8}"/>
              </a:ext>
            </a:extLst>
          </p:cNvPr>
          <p:cNvSpPr/>
          <p:nvPr/>
        </p:nvSpPr>
        <p:spPr>
          <a:xfrm>
            <a:off x="1685075" y="1480507"/>
            <a:ext cx="4091192" cy="5165131"/>
          </a:xfrm>
          <a:prstGeom prst="roundRect">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00C30E1-AACD-46FB-BA8C-E06D03BC0850}"/>
              </a:ext>
            </a:extLst>
          </p:cNvPr>
          <p:cNvSpPr txBox="1"/>
          <p:nvPr/>
        </p:nvSpPr>
        <p:spPr>
          <a:xfrm>
            <a:off x="675693" y="5127436"/>
            <a:ext cx="958808" cy="369332"/>
          </a:xfrm>
          <a:prstGeom prst="rect">
            <a:avLst/>
          </a:prstGeom>
          <a:noFill/>
        </p:spPr>
        <p:txBody>
          <a:bodyPr wrap="square" rtlCol="0">
            <a:spAutoFit/>
          </a:bodyPr>
          <a:lstStyle/>
          <a:p>
            <a:r>
              <a:rPr lang="en-US" b="1" dirty="0"/>
              <a:t>Offline</a:t>
            </a:r>
          </a:p>
        </p:txBody>
      </p:sp>
      <p:pic>
        <p:nvPicPr>
          <p:cNvPr id="95" name="Graphic 94" descr="School boy">
            <a:extLst>
              <a:ext uri="{FF2B5EF4-FFF2-40B4-BE49-F238E27FC236}">
                <a16:creationId xmlns:a16="http://schemas.microsoft.com/office/drawing/2014/main" id="{5F57A31E-0694-4FBD-A1AB-C6B18F0C11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87734" y="5635053"/>
            <a:ext cx="914400" cy="914400"/>
          </a:xfrm>
          <a:prstGeom prst="rect">
            <a:avLst/>
          </a:prstGeom>
        </p:spPr>
      </p:pic>
      <p:sp>
        <p:nvSpPr>
          <p:cNvPr id="97" name="Rectangle: Rounded Corners 96">
            <a:extLst>
              <a:ext uri="{FF2B5EF4-FFF2-40B4-BE49-F238E27FC236}">
                <a16:creationId xmlns:a16="http://schemas.microsoft.com/office/drawing/2014/main" id="{A2AD3AD8-BD55-4F9F-B83F-6397D6911AD2}"/>
              </a:ext>
            </a:extLst>
          </p:cNvPr>
          <p:cNvSpPr/>
          <p:nvPr/>
        </p:nvSpPr>
        <p:spPr>
          <a:xfrm>
            <a:off x="6054352" y="844190"/>
            <a:ext cx="4763026" cy="5801686"/>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86622AC3-E685-4B23-9289-476C575645E7}"/>
              </a:ext>
            </a:extLst>
          </p:cNvPr>
          <p:cNvSpPr txBox="1"/>
          <p:nvPr/>
        </p:nvSpPr>
        <p:spPr>
          <a:xfrm>
            <a:off x="10817378" y="5312102"/>
            <a:ext cx="958808" cy="369332"/>
          </a:xfrm>
          <a:prstGeom prst="rect">
            <a:avLst/>
          </a:prstGeom>
          <a:noFill/>
        </p:spPr>
        <p:txBody>
          <a:bodyPr wrap="square" rtlCol="0">
            <a:spAutoFit/>
          </a:bodyPr>
          <a:lstStyle/>
          <a:p>
            <a:r>
              <a:rPr lang="en-US" b="1" dirty="0"/>
              <a:t>Online</a:t>
            </a:r>
          </a:p>
        </p:txBody>
      </p:sp>
      <p:pic>
        <p:nvPicPr>
          <p:cNvPr id="6" name="Picture 5">
            <a:extLst>
              <a:ext uri="{FF2B5EF4-FFF2-40B4-BE49-F238E27FC236}">
                <a16:creationId xmlns:a16="http://schemas.microsoft.com/office/drawing/2014/main" id="{1AB9C82E-1DCE-405E-BAFD-BB63D489B40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11342" r="55529" b="-1"/>
          <a:stretch/>
        </p:blipFill>
        <p:spPr>
          <a:xfrm>
            <a:off x="554780" y="3246643"/>
            <a:ext cx="2605208" cy="698810"/>
          </a:xfrm>
          <a:prstGeom prst="rect">
            <a:avLst/>
          </a:prstGeom>
        </p:spPr>
      </p:pic>
      <p:sp>
        <p:nvSpPr>
          <p:cNvPr id="39" name="Rectangle: Rounded Corners 38">
            <a:extLst>
              <a:ext uri="{FF2B5EF4-FFF2-40B4-BE49-F238E27FC236}">
                <a16:creationId xmlns:a16="http://schemas.microsoft.com/office/drawing/2014/main" id="{4FD21FFF-2008-49E9-9ABB-25AD63B1ECC8}"/>
              </a:ext>
            </a:extLst>
          </p:cNvPr>
          <p:cNvSpPr/>
          <p:nvPr/>
        </p:nvSpPr>
        <p:spPr>
          <a:xfrm>
            <a:off x="2629450" y="1753173"/>
            <a:ext cx="2976211" cy="3362095"/>
          </a:xfrm>
          <a:prstGeom prst="roundRect">
            <a:avLst/>
          </a:prstGeom>
          <a:noFill/>
          <a:ln>
            <a:solidFill>
              <a:srgbClr val="A8322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8E8325B-40AD-4B2A-BA89-2902B0226292}"/>
              </a:ext>
            </a:extLst>
          </p:cNvPr>
          <p:cNvSpPr/>
          <p:nvPr/>
        </p:nvSpPr>
        <p:spPr>
          <a:xfrm>
            <a:off x="3487734" y="4366326"/>
            <a:ext cx="1537296" cy="54993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Smart initialization</a:t>
            </a:r>
          </a:p>
        </p:txBody>
      </p:sp>
      <p:sp>
        <p:nvSpPr>
          <p:cNvPr id="25" name="Rectangle: Rounded Corners 24">
            <a:extLst>
              <a:ext uri="{FF2B5EF4-FFF2-40B4-BE49-F238E27FC236}">
                <a16:creationId xmlns:a16="http://schemas.microsoft.com/office/drawing/2014/main" id="{99D51C7E-A945-4D42-BD04-B4CCCB22D8D7}"/>
              </a:ext>
            </a:extLst>
          </p:cNvPr>
          <p:cNvSpPr/>
          <p:nvPr/>
        </p:nvSpPr>
        <p:spPr>
          <a:xfrm>
            <a:off x="3511395" y="1883721"/>
            <a:ext cx="1537296" cy="549933"/>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Inverse kinematics</a:t>
            </a:r>
          </a:p>
        </p:txBody>
      </p:sp>
      <p:cxnSp>
        <p:nvCxnSpPr>
          <p:cNvPr id="61" name="Straight Arrow Connector 60">
            <a:extLst>
              <a:ext uri="{FF2B5EF4-FFF2-40B4-BE49-F238E27FC236}">
                <a16:creationId xmlns:a16="http://schemas.microsoft.com/office/drawing/2014/main" id="{DEA0EE36-63E6-4DEC-B1B3-0F411008BB45}"/>
              </a:ext>
            </a:extLst>
          </p:cNvPr>
          <p:cNvCxnSpPr>
            <a:cxnSpLocks/>
            <a:stCxn id="23" idx="0"/>
            <a:endCxn id="62" idx="2"/>
          </p:cNvCxnSpPr>
          <p:nvPr/>
        </p:nvCxnSpPr>
        <p:spPr>
          <a:xfrm flipV="1">
            <a:off x="4256382" y="3988943"/>
            <a:ext cx="588214" cy="377383"/>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3014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par>
                                <p:cTn id="108" presetID="10" presetClass="entr" presetSubtype="0" fill="hold"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fade">
                                      <p:cBhvr>
                                        <p:cTn id="115" dur="500"/>
                                        <p:tgtEl>
                                          <p:spTgt spid="9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500"/>
                                        <p:tgtEl>
                                          <p:spTgt spid="9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97"/>
                                        </p:tgtEl>
                                        <p:attrNameLst>
                                          <p:attrName>style.visibility</p:attrName>
                                        </p:attrNameLst>
                                      </p:cBhvr>
                                      <p:to>
                                        <p:strVal val="visible"/>
                                      </p:to>
                                    </p:set>
                                    <p:animEffect transition="in" filter="fade">
                                      <p:cBhvr>
                                        <p:cTn id="123" dur="500"/>
                                        <p:tgtEl>
                                          <p:spTgt spid="9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9"/>
                                        </p:tgtEl>
                                        <p:attrNameLst>
                                          <p:attrName>style.visibility</p:attrName>
                                        </p:attrNameLst>
                                      </p:cBhvr>
                                      <p:to>
                                        <p:strVal val="visible"/>
                                      </p:to>
                                    </p:set>
                                    <p:animEffect transition="in" filter="fade">
                                      <p:cBhvr>
                                        <p:cTn id="126" dur="500"/>
                                        <p:tgtEl>
                                          <p:spTgt spid="9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animBg="1"/>
      <p:bldP spid="24" grpId="0" animBg="1"/>
      <p:bldP spid="26" grpId="0"/>
      <p:bldP spid="28" grpId="0"/>
      <p:bldP spid="41" grpId="0"/>
      <p:bldP spid="47" grpId="0"/>
      <p:bldP spid="67" grpId="0"/>
      <p:bldP spid="76" grpId="0"/>
      <p:bldP spid="83" grpId="0"/>
      <p:bldP spid="91" grpId="0" animBg="1"/>
      <p:bldP spid="93" grpId="0"/>
      <p:bldP spid="97" grpId="0" animBg="1"/>
      <p:bldP spid="99" grpId="0"/>
      <p:bldP spid="39"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425E-E9D5-4EAE-AEBA-645F9DFEB26B}"/>
              </a:ext>
            </a:extLst>
          </p:cNvPr>
          <p:cNvSpPr>
            <a:spLocks noGrp="1"/>
          </p:cNvSpPr>
          <p:nvPr>
            <p:ph type="title"/>
          </p:nvPr>
        </p:nvSpPr>
        <p:spPr/>
        <p:txBody>
          <a:bodyPr/>
          <a:lstStyle/>
          <a:p>
            <a:r>
              <a:rPr lang="en-US" dirty="0">
                <a:cs typeface="Arial"/>
              </a:rPr>
              <a:t>MPC Optimization Illustration</a:t>
            </a:r>
            <a:endParaRPr lang="en-US" dirty="0"/>
          </a:p>
        </p:txBody>
      </p:sp>
      <p:sp>
        <p:nvSpPr>
          <p:cNvPr id="3" name="Slide Number Placeholder 2">
            <a:extLst>
              <a:ext uri="{FF2B5EF4-FFF2-40B4-BE49-F238E27FC236}">
                <a16:creationId xmlns:a16="http://schemas.microsoft.com/office/drawing/2014/main" id="{DD42AF82-EAD7-4A2C-AEF3-20553A0FF2B9}"/>
              </a:ext>
            </a:extLst>
          </p:cNvPr>
          <p:cNvSpPr>
            <a:spLocks noGrp="1"/>
          </p:cNvSpPr>
          <p:nvPr>
            <p:ph type="sldNum" sz="quarter" idx="4"/>
          </p:nvPr>
        </p:nvSpPr>
        <p:spPr/>
        <p:txBody>
          <a:bodyPr/>
          <a:lstStyle/>
          <a:p>
            <a:fld id="{6C6AE60A-B69C-4790-82F7-3882EDF23186}" type="slidenum">
              <a:rPr lang="en-GB" smtClean="0"/>
              <a:pPr/>
              <a:t>5</a:t>
            </a:fld>
            <a:endParaRPr lang="en-GB" dirty="0"/>
          </a:p>
        </p:txBody>
      </p:sp>
      <p:pic>
        <p:nvPicPr>
          <p:cNvPr id="4" name="01_towr">
            <a:hlinkClick r:id="" action="ppaction://media"/>
            <a:extLst>
              <a:ext uri="{FF2B5EF4-FFF2-40B4-BE49-F238E27FC236}">
                <a16:creationId xmlns:a16="http://schemas.microsoft.com/office/drawing/2014/main" id="{4CC397E4-06AB-4B8D-A255-F459FBE566F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3442" y="1589009"/>
            <a:ext cx="5729383" cy="3222778"/>
          </a:xfrm>
          <a:prstGeom prst="rect">
            <a:avLst/>
          </a:prstGeom>
        </p:spPr>
      </p:pic>
      <p:pic>
        <p:nvPicPr>
          <p:cNvPr id="6" name="02_towr_mpc">
            <a:hlinkClick r:id="" action="ppaction://media"/>
            <a:extLst>
              <a:ext uri="{FF2B5EF4-FFF2-40B4-BE49-F238E27FC236}">
                <a16:creationId xmlns:a16="http://schemas.microsoft.com/office/drawing/2014/main" id="{F77B2D07-5143-4E42-8C35-C6F391A855A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77198" y="1456583"/>
            <a:ext cx="6200229" cy="3487629"/>
          </a:xfrm>
          <a:prstGeom prst="rect">
            <a:avLst/>
          </a:prstGeom>
        </p:spPr>
      </p:pic>
      <p:sp>
        <p:nvSpPr>
          <p:cNvPr id="10" name="TextBox 9">
            <a:extLst>
              <a:ext uri="{FF2B5EF4-FFF2-40B4-BE49-F238E27FC236}">
                <a16:creationId xmlns:a16="http://schemas.microsoft.com/office/drawing/2014/main" id="{ECC9FAC2-5703-4477-AF6A-42426B3F851E}"/>
              </a:ext>
            </a:extLst>
          </p:cNvPr>
          <p:cNvSpPr txBox="1"/>
          <p:nvPr/>
        </p:nvSpPr>
        <p:spPr>
          <a:xfrm>
            <a:off x="981051" y="5297517"/>
            <a:ext cx="5328592" cy="369332"/>
          </a:xfrm>
          <a:prstGeom prst="rect">
            <a:avLst/>
          </a:prstGeom>
          <a:noFill/>
        </p:spPr>
        <p:txBody>
          <a:bodyPr wrap="square" rtlCol="0">
            <a:spAutoFit/>
          </a:bodyPr>
          <a:lstStyle/>
          <a:p>
            <a:r>
              <a:rPr lang="en-US" dirty="0"/>
              <a:t>Fig.1 Desired trajectory generated by </a:t>
            </a:r>
            <a:r>
              <a:rPr lang="en-US" dirty="0" err="1"/>
              <a:t>towr</a:t>
            </a:r>
            <a:r>
              <a:rPr lang="en-US" dirty="0"/>
              <a:t>. </a:t>
            </a:r>
          </a:p>
        </p:txBody>
      </p:sp>
      <p:sp>
        <p:nvSpPr>
          <p:cNvPr id="12" name="TextBox 11">
            <a:extLst>
              <a:ext uri="{FF2B5EF4-FFF2-40B4-BE49-F238E27FC236}">
                <a16:creationId xmlns:a16="http://schemas.microsoft.com/office/drawing/2014/main" id="{9324B81D-2014-45CD-8C9E-876A7ED81AEF}"/>
              </a:ext>
            </a:extLst>
          </p:cNvPr>
          <p:cNvSpPr txBox="1"/>
          <p:nvPr/>
        </p:nvSpPr>
        <p:spPr>
          <a:xfrm>
            <a:off x="6525667" y="5319904"/>
            <a:ext cx="5984602" cy="369332"/>
          </a:xfrm>
          <a:prstGeom prst="rect">
            <a:avLst/>
          </a:prstGeom>
          <a:noFill/>
        </p:spPr>
        <p:txBody>
          <a:bodyPr wrap="square">
            <a:spAutoFit/>
          </a:bodyPr>
          <a:lstStyle/>
          <a:p>
            <a:r>
              <a:rPr lang="en-US" dirty="0"/>
              <a:t>Fig. 2 MPC optimized trajectories computed on ocs2</a:t>
            </a:r>
          </a:p>
        </p:txBody>
      </p:sp>
      <p:sp>
        <p:nvSpPr>
          <p:cNvPr id="13" name="TextBox 12">
            <a:extLst>
              <a:ext uri="{FF2B5EF4-FFF2-40B4-BE49-F238E27FC236}">
                <a16:creationId xmlns:a16="http://schemas.microsoft.com/office/drawing/2014/main" id="{220C729A-ECB4-46FE-8121-21B5AF6F7C5A}"/>
              </a:ext>
            </a:extLst>
          </p:cNvPr>
          <p:cNvSpPr txBox="1"/>
          <p:nvPr/>
        </p:nvSpPr>
        <p:spPr>
          <a:xfrm>
            <a:off x="1989163" y="1476029"/>
            <a:ext cx="914400" cy="369332"/>
          </a:xfrm>
          <a:prstGeom prst="rect">
            <a:avLst/>
          </a:prstGeom>
          <a:noFill/>
        </p:spPr>
        <p:txBody>
          <a:bodyPr wrap="square" rtlCol="0">
            <a:spAutoFit/>
          </a:bodyPr>
          <a:lstStyle/>
          <a:p>
            <a:r>
              <a:rPr lang="en-US" dirty="0"/>
              <a:t>Rolling</a:t>
            </a:r>
          </a:p>
        </p:txBody>
      </p:sp>
      <p:sp>
        <p:nvSpPr>
          <p:cNvPr id="15" name="TextBox 14">
            <a:extLst>
              <a:ext uri="{FF2B5EF4-FFF2-40B4-BE49-F238E27FC236}">
                <a16:creationId xmlns:a16="http://schemas.microsoft.com/office/drawing/2014/main" id="{87C57C33-0A98-4FD3-A003-1D8EC08AB2CD}"/>
              </a:ext>
            </a:extLst>
          </p:cNvPr>
          <p:cNvSpPr txBox="1"/>
          <p:nvPr/>
        </p:nvSpPr>
        <p:spPr>
          <a:xfrm>
            <a:off x="4293419" y="1515921"/>
            <a:ext cx="1647800" cy="369332"/>
          </a:xfrm>
          <a:prstGeom prst="rect">
            <a:avLst/>
          </a:prstGeom>
          <a:noFill/>
        </p:spPr>
        <p:txBody>
          <a:bodyPr wrap="square" rtlCol="0">
            <a:spAutoFit/>
          </a:bodyPr>
          <a:lstStyle/>
          <a:p>
            <a:r>
              <a:rPr lang="en-US" dirty="0"/>
              <a:t>Pace forward</a:t>
            </a:r>
          </a:p>
        </p:txBody>
      </p:sp>
      <p:sp>
        <p:nvSpPr>
          <p:cNvPr id="17" name="TextBox 16">
            <a:extLst>
              <a:ext uri="{FF2B5EF4-FFF2-40B4-BE49-F238E27FC236}">
                <a16:creationId xmlns:a16="http://schemas.microsoft.com/office/drawing/2014/main" id="{47CDD341-77BE-4BAF-B0E6-8C8A2465D2B1}"/>
              </a:ext>
            </a:extLst>
          </p:cNvPr>
          <p:cNvSpPr txBox="1"/>
          <p:nvPr/>
        </p:nvSpPr>
        <p:spPr>
          <a:xfrm>
            <a:off x="476995" y="3429000"/>
            <a:ext cx="2432508" cy="369332"/>
          </a:xfrm>
          <a:prstGeom prst="rect">
            <a:avLst/>
          </a:prstGeom>
          <a:noFill/>
        </p:spPr>
        <p:txBody>
          <a:bodyPr wrap="square" rtlCol="0">
            <a:spAutoFit/>
          </a:bodyPr>
          <a:lstStyle/>
          <a:p>
            <a:r>
              <a:rPr lang="en-US" dirty="0"/>
              <a:t>Overlap walk curve</a:t>
            </a:r>
          </a:p>
        </p:txBody>
      </p:sp>
      <p:sp>
        <p:nvSpPr>
          <p:cNvPr id="19" name="TextBox 18">
            <a:extLst>
              <a:ext uri="{FF2B5EF4-FFF2-40B4-BE49-F238E27FC236}">
                <a16:creationId xmlns:a16="http://schemas.microsoft.com/office/drawing/2014/main" id="{2140C0CE-EAEB-4481-A609-ACFEF7D30A9B}"/>
              </a:ext>
            </a:extLst>
          </p:cNvPr>
          <p:cNvSpPr txBox="1"/>
          <p:nvPr/>
        </p:nvSpPr>
        <p:spPr>
          <a:xfrm>
            <a:off x="4427691" y="3356992"/>
            <a:ext cx="1647800" cy="369332"/>
          </a:xfrm>
          <a:prstGeom prst="rect">
            <a:avLst/>
          </a:prstGeom>
          <a:noFill/>
        </p:spPr>
        <p:txBody>
          <a:bodyPr wrap="square" rtlCol="0">
            <a:spAutoFit/>
          </a:bodyPr>
          <a:lstStyle/>
          <a:p>
            <a:r>
              <a:rPr lang="en-US" dirty="0"/>
              <a:t>Gap </a:t>
            </a:r>
          </a:p>
        </p:txBody>
      </p:sp>
      <p:sp>
        <p:nvSpPr>
          <p:cNvPr id="21" name="TextBox 20">
            <a:extLst>
              <a:ext uri="{FF2B5EF4-FFF2-40B4-BE49-F238E27FC236}">
                <a16:creationId xmlns:a16="http://schemas.microsoft.com/office/drawing/2014/main" id="{F2D5A9A9-7460-4DC6-A17C-F170EA97CAAB}"/>
              </a:ext>
            </a:extLst>
          </p:cNvPr>
          <p:cNvSpPr txBox="1"/>
          <p:nvPr/>
        </p:nvSpPr>
        <p:spPr>
          <a:xfrm>
            <a:off x="6732878" y="1526506"/>
            <a:ext cx="914400" cy="369332"/>
          </a:xfrm>
          <a:prstGeom prst="rect">
            <a:avLst/>
          </a:prstGeom>
          <a:noFill/>
        </p:spPr>
        <p:txBody>
          <a:bodyPr wrap="square" rtlCol="0">
            <a:spAutoFit/>
          </a:bodyPr>
          <a:lstStyle/>
          <a:p>
            <a:r>
              <a:rPr lang="en-US" dirty="0"/>
              <a:t>Rolling</a:t>
            </a:r>
          </a:p>
        </p:txBody>
      </p:sp>
      <p:sp>
        <p:nvSpPr>
          <p:cNvPr id="23" name="TextBox 22">
            <a:extLst>
              <a:ext uri="{FF2B5EF4-FFF2-40B4-BE49-F238E27FC236}">
                <a16:creationId xmlns:a16="http://schemas.microsoft.com/office/drawing/2014/main" id="{C69391A1-4532-4DAF-934A-AA704E7F23AE}"/>
              </a:ext>
            </a:extLst>
          </p:cNvPr>
          <p:cNvSpPr txBox="1"/>
          <p:nvPr/>
        </p:nvSpPr>
        <p:spPr>
          <a:xfrm>
            <a:off x="9771248" y="1325740"/>
            <a:ext cx="1647800" cy="369332"/>
          </a:xfrm>
          <a:prstGeom prst="rect">
            <a:avLst/>
          </a:prstGeom>
          <a:noFill/>
        </p:spPr>
        <p:txBody>
          <a:bodyPr wrap="square" rtlCol="0">
            <a:spAutoFit/>
          </a:bodyPr>
          <a:lstStyle/>
          <a:p>
            <a:r>
              <a:rPr lang="en-US" dirty="0"/>
              <a:t>Pace forward</a:t>
            </a:r>
          </a:p>
        </p:txBody>
      </p:sp>
      <p:sp>
        <p:nvSpPr>
          <p:cNvPr id="25" name="TextBox 24">
            <a:extLst>
              <a:ext uri="{FF2B5EF4-FFF2-40B4-BE49-F238E27FC236}">
                <a16:creationId xmlns:a16="http://schemas.microsoft.com/office/drawing/2014/main" id="{E7864D7E-75EB-4812-8938-83DB28AF4CE1}"/>
              </a:ext>
            </a:extLst>
          </p:cNvPr>
          <p:cNvSpPr txBox="1"/>
          <p:nvPr/>
        </p:nvSpPr>
        <p:spPr>
          <a:xfrm>
            <a:off x="5990751" y="3423205"/>
            <a:ext cx="2432508" cy="369332"/>
          </a:xfrm>
          <a:prstGeom prst="rect">
            <a:avLst/>
          </a:prstGeom>
          <a:noFill/>
        </p:spPr>
        <p:txBody>
          <a:bodyPr wrap="square" rtlCol="0">
            <a:spAutoFit/>
          </a:bodyPr>
          <a:lstStyle/>
          <a:p>
            <a:r>
              <a:rPr lang="en-US" dirty="0"/>
              <a:t>Overlap walk curve</a:t>
            </a:r>
          </a:p>
        </p:txBody>
      </p:sp>
      <p:sp>
        <p:nvSpPr>
          <p:cNvPr id="27" name="TextBox 26">
            <a:extLst>
              <a:ext uri="{FF2B5EF4-FFF2-40B4-BE49-F238E27FC236}">
                <a16:creationId xmlns:a16="http://schemas.microsoft.com/office/drawing/2014/main" id="{F6737E0F-0E4D-4512-8A34-3CDD42758A1C}"/>
              </a:ext>
            </a:extLst>
          </p:cNvPr>
          <p:cNvSpPr txBox="1"/>
          <p:nvPr/>
        </p:nvSpPr>
        <p:spPr>
          <a:xfrm>
            <a:off x="9183138" y="3423205"/>
            <a:ext cx="1647800" cy="369332"/>
          </a:xfrm>
          <a:prstGeom prst="rect">
            <a:avLst/>
          </a:prstGeom>
          <a:noFill/>
        </p:spPr>
        <p:txBody>
          <a:bodyPr wrap="square" rtlCol="0">
            <a:spAutoFit/>
          </a:bodyPr>
          <a:lstStyle/>
          <a:p>
            <a:r>
              <a:rPr lang="en-US" dirty="0"/>
              <a:t>Gap </a:t>
            </a:r>
          </a:p>
        </p:txBody>
      </p:sp>
    </p:spTree>
    <p:extLst>
      <p:ext uri="{BB962C8B-B14F-4D97-AF65-F5344CB8AC3E}">
        <p14:creationId xmlns:p14="http://schemas.microsoft.com/office/powerpoint/2010/main" val="2303702359"/>
      </p:ext>
    </p:extLst>
  </p:cSld>
  <p:clrMapOvr>
    <a:masterClrMapping/>
  </p:clrMapOvr>
  <p:transition>
    <p:fade/>
  </p:transition>
  <p:timing>
    <p:tnLst>
      <p:par>
        <p:cTn id="1" dur="indefinite" restart="never" nodeType="tmRoot">
          <p:childTnLst>
            <p:video>
              <p:cMediaNode vol="80000">
                <p:cTn id="2" repeatCount="indefinite" fill="hold" display="0">
                  <p:stCondLst>
                    <p:cond delay="indefinite"/>
                  </p:stCondLst>
                </p:cTn>
                <p:tgtEl>
                  <p:spTgt spid="4"/>
                </p:tgtEl>
              </p:cMediaNode>
            </p:video>
            <p:video>
              <p:cMediaNode vol="80000">
                <p:cTn id="3"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65F6-CA58-40B2-BA1F-5E8FDFF25818}"/>
              </a:ext>
            </a:extLst>
          </p:cNvPr>
          <p:cNvSpPr>
            <a:spLocks noGrp="1"/>
          </p:cNvSpPr>
          <p:nvPr>
            <p:ph type="title"/>
          </p:nvPr>
        </p:nvSpPr>
        <p:spPr/>
        <p:txBody>
          <a:bodyPr/>
          <a:lstStyle/>
          <a:p>
            <a:r>
              <a:rPr lang="en-US" dirty="0"/>
              <a:t>Experiment </a:t>
            </a:r>
            <a:r>
              <a:rPr lang="de-CH" dirty="0"/>
              <a:t>Demonstrations</a:t>
            </a:r>
            <a:endParaRPr lang="en-US" dirty="0"/>
          </a:p>
        </p:txBody>
      </p:sp>
      <p:sp>
        <p:nvSpPr>
          <p:cNvPr id="3" name="Slide Number Placeholder 2">
            <a:extLst>
              <a:ext uri="{FF2B5EF4-FFF2-40B4-BE49-F238E27FC236}">
                <a16:creationId xmlns:a16="http://schemas.microsoft.com/office/drawing/2014/main" id="{76BC5899-FE68-4207-B661-0D44F9342FDF}"/>
              </a:ext>
            </a:extLst>
          </p:cNvPr>
          <p:cNvSpPr>
            <a:spLocks noGrp="1"/>
          </p:cNvSpPr>
          <p:nvPr>
            <p:ph type="sldNum" sz="quarter" idx="4"/>
          </p:nvPr>
        </p:nvSpPr>
        <p:spPr/>
        <p:txBody>
          <a:bodyPr/>
          <a:lstStyle/>
          <a:p>
            <a:fld id="{6C6AE60A-B69C-4790-82F7-3882EDF23186}" type="slidenum">
              <a:rPr lang="en-GB" smtClean="0"/>
              <a:pPr/>
              <a:t>6</a:t>
            </a:fld>
            <a:endParaRPr lang="en-GB" dirty="0"/>
          </a:p>
        </p:txBody>
      </p:sp>
      <p:pic>
        <p:nvPicPr>
          <p:cNvPr id="4" name="mergedOne">
            <a:hlinkClick r:id="" action="ppaction://media"/>
            <a:extLst>
              <a:ext uri="{FF2B5EF4-FFF2-40B4-BE49-F238E27FC236}">
                <a16:creationId xmlns:a16="http://schemas.microsoft.com/office/drawing/2014/main" id="{77A85436-DFC0-4585-90C1-A8268C8DAB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9913" y="979487"/>
            <a:ext cx="10378281" cy="5837784"/>
          </a:xfrm>
          <a:prstGeom prst="rect">
            <a:avLst/>
          </a:prstGeom>
        </p:spPr>
      </p:pic>
      <p:sp>
        <p:nvSpPr>
          <p:cNvPr id="10" name="TextBox 9">
            <a:extLst>
              <a:ext uri="{FF2B5EF4-FFF2-40B4-BE49-F238E27FC236}">
                <a16:creationId xmlns:a16="http://schemas.microsoft.com/office/drawing/2014/main" id="{98B989D5-3B72-4B87-8B58-CBBEB9F2A0E9}"/>
              </a:ext>
            </a:extLst>
          </p:cNvPr>
          <p:cNvSpPr txBox="1"/>
          <p:nvPr/>
        </p:nvSpPr>
        <p:spPr>
          <a:xfrm>
            <a:off x="936486" y="3231381"/>
            <a:ext cx="1728192" cy="369332"/>
          </a:xfrm>
          <a:prstGeom prst="rect">
            <a:avLst/>
          </a:prstGeom>
          <a:noFill/>
        </p:spPr>
        <p:txBody>
          <a:bodyPr wrap="square" rtlCol="0">
            <a:spAutoFit/>
          </a:bodyPr>
          <a:lstStyle/>
          <a:p>
            <a:r>
              <a:rPr lang="en-US" dirty="0">
                <a:solidFill>
                  <a:srgbClr val="FFFF00"/>
                </a:solidFill>
              </a:rPr>
              <a:t>T</a:t>
            </a:r>
            <a:r>
              <a:rPr lang="en-US" sz="1800" dirty="0">
                <a:solidFill>
                  <a:srgbClr val="FFFF00"/>
                </a:solidFill>
              </a:rPr>
              <a:t>rot forward</a:t>
            </a:r>
            <a:endParaRPr lang="en-US" dirty="0">
              <a:solidFill>
                <a:srgbClr val="FFFF00"/>
              </a:solidFill>
            </a:endParaRPr>
          </a:p>
        </p:txBody>
      </p:sp>
      <p:sp>
        <p:nvSpPr>
          <p:cNvPr id="12" name="TextBox 11">
            <a:extLst>
              <a:ext uri="{FF2B5EF4-FFF2-40B4-BE49-F238E27FC236}">
                <a16:creationId xmlns:a16="http://schemas.microsoft.com/office/drawing/2014/main" id="{38987A73-26F3-4491-ACE9-AFADAA3C4D21}"/>
              </a:ext>
            </a:extLst>
          </p:cNvPr>
          <p:cNvSpPr txBox="1"/>
          <p:nvPr/>
        </p:nvSpPr>
        <p:spPr>
          <a:xfrm>
            <a:off x="6237635" y="3244334"/>
            <a:ext cx="1728192" cy="369332"/>
          </a:xfrm>
          <a:prstGeom prst="rect">
            <a:avLst/>
          </a:prstGeom>
          <a:noFill/>
        </p:spPr>
        <p:txBody>
          <a:bodyPr wrap="square" rtlCol="0">
            <a:spAutoFit/>
          </a:bodyPr>
          <a:lstStyle/>
          <a:p>
            <a:r>
              <a:rPr lang="en-US" dirty="0">
                <a:solidFill>
                  <a:srgbClr val="FFFF00"/>
                </a:solidFill>
              </a:rPr>
              <a:t>Pace curve</a:t>
            </a:r>
          </a:p>
        </p:txBody>
      </p:sp>
      <p:sp>
        <p:nvSpPr>
          <p:cNvPr id="14" name="TextBox 13">
            <a:extLst>
              <a:ext uri="{FF2B5EF4-FFF2-40B4-BE49-F238E27FC236}">
                <a16:creationId xmlns:a16="http://schemas.microsoft.com/office/drawing/2014/main" id="{555A159D-D06D-4435-A7C5-441BFDB1D750}"/>
              </a:ext>
            </a:extLst>
          </p:cNvPr>
          <p:cNvSpPr txBox="1"/>
          <p:nvPr/>
        </p:nvSpPr>
        <p:spPr>
          <a:xfrm>
            <a:off x="989044" y="6237286"/>
            <a:ext cx="1728192" cy="369332"/>
          </a:xfrm>
          <a:prstGeom prst="rect">
            <a:avLst/>
          </a:prstGeom>
          <a:noFill/>
        </p:spPr>
        <p:txBody>
          <a:bodyPr wrap="square" rtlCol="0">
            <a:spAutoFit/>
          </a:bodyPr>
          <a:lstStyle/>
          <a:p>
            <a:r>
              <a:rPr lang="en-US" sz="1800" dirty="0">
                <a:solidFill>
                  <a:srgbClr val="FFFF00"/>
                </a:solidFill>
              </a:rPr>
              <a:t>Gallop forward</a:t>
            </a:r>
            <a:endParaRPr lang="en-US" dirty="0">
              <a:solidFill>
                <a:srgbClr val="FFFF00"/>
              </a:solidFill>
            </a:endParaRPr>
          </a:p>
        </p:txBody>
      </p:sp>
      <p:sp>
        <p:nvSpPr>
          <p:cNvPr id="16" name="TextBox 15">
            <a:extLst>
              <a:ext uri="{FF2B5EF4-FFF2-40B4-BE49-F238E27FC236}">
                <a16:creationId xmlns:a16="http://schemas.microsoft.com/office/drawing/2014/main" id="{AE007201-C9CD-4D15-87C8-7E5B9119ECE0}"/>
              </a:ext>
            </a:extLst>
          </p:cNvPr>
          <p:cNvSpPr txBox="1"/>
          <p:nvPr/>
        </p:nvSpPr>
        <p:spPr>
          <a:xfrm>
            <a:off x="6245139" y="6237286"/>
            <a:ext cx="1728192" cy="369332"/>
          </a:xfrm>
          <a:prstGeom prst="rect">
            <a:avLst/>
          </a:prstGeom>
          <a:noFill/>
        </p:spPr>
        <p:txBody>
          <a:bodyPr wrap="square" rtlCol="0">
            <a:spAutoFit/>
          </a:bodyPr>
          <a:lstStyle/>
          <a:p>
            <a:r>
              <a:rPr lang="en-US" sz="1800" dirty="0">
                <a:solidFill>
                  <a:srgbClr val="FFFF00"/>
                </a:solidFill>
              </a:rPr>
              <a:t>Gap</a:t>
            </a:r>
            <a:endParaRPr lang="en-US" dirty="0">
              <a:solidFill>
                <a:srgbClr val="FFFF00"/>
              </a:solidFill>
            </a:endParaRPr>
          </a:p>
        </p:txBody>
      </p:sp>
    </p:spTree>
    <p:extLst>
      <p:ext uri="{BB962C8B-B14F-4D97-AF65-F5344CB8AC3E}">
        <p14:creationId xmlns:p14="http://schemas.microsoft.com/office/powerpoint/2010/main" val="2337615946"/>
      </p:ext>
    </p:extLst>
  </p:cSld>
  <p:clrMapOvr>
    <a:masterClrMapping/>
  </p:clrMapOvr>
  <p:transition>
    <p:fade/>
  </p:transition>
  <p:timing>
    <p:tnLst>
      <p:par>
        <p:cTn id="1" dur="indefinite" restart="never" nodeType="tmRoot">
          <p:childTnLst>
            <p:video>
              <p:cMediaNode vol="80000">
                <p:cTn id="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6891-A368-41EE-B6F1-C473802D4A85}"/>
              </a:ext>
            </a:extLst>
          </p:cNvPr>
          <p:cNvSpPr>
            <a:spLocks noGrp="1"/>
          </p:cNvSpPr>
          <p:nvPr>
            <p:ph type="title"/>
          </p:nvPr>
        </p:nvSpPr>
        <p:spPr/>
        <p:txBody>
          <a:bodyPr/>
          <a:lstStyle/>
          <a:p>
            <a:r>
              <a:rPr lang="en-US" dirty="0">
                <a:cs typeface="Arial"/>
              </a:rPr>
              <a:t>Simulation Results</a:t>
            </a:r>
            <a:br>
              <a:rPr lang="en-US" dirty="0">
                <a:cs typeface="Arial"/>
              </a:rPr>
            </a:br>
            <a:r>
              <a:rPr lang="en-US" b="0" i="1" dirty="0">
                <a:cs typeface="Arial"/>
              </a:rPr>
              <a:t>Gap</a:t>
            </a:r>
            <a:endParaRPr lang="en-US" b="0" i="1" dirty="0"/>
          </a:p>
        </p:txBody>
      </p:sp>
      <p:sp>
        <p:nvSpPr>
          <p:cNvPr id="3" name="Slide Number Placeholder 2">
            <a:extLst>
              <a:ext uri="{FF2B5EF4-FFF2-40B4-BE49-F238E27FC236}">
                <a16:creationId xmlns:a16="http://schemas.microsoft.com/office/drawing/2014/main" id="{7D1F6C83-C5C2-42D0-86F3-4EE7B67057E9}"/>
              </a:ext>
            </a:extLst>
          </p:cNvPr>
          <p:cNvSpPr>
            <a:spLocks noGrp="1"/>
          </p:cNvSpPr>
          <p:nvPr>
            <p:ph type="sldNum" sz="quarter" idx="4"/>
          </p:nvPr>
        </p:nvSpPr>
        <p:spPr/>
        <p:txBody>
          <a:bodyPr/>
          <a:lstStyle/>
          <a:p>
            <a:fld id="{6C6AE60A-B69C-4790-82F7-3882EDF23186}" type="slidenum">
              <a:rPr lang="en-GB" smtClean="0"/>
              <a:pPr/>
              <a:t>7</a:t>
            </a:fld>
            <a:endParaRPr lang="en-GB" dirty="0"/>
          </a:p>
        </p:txBody>
      </p:sp>
      <p:pic>
        <p:nvPicPr>
          <p:cNvPr id="4" name="Picture 4" descr="Chart, line chart&#10;&#10;Description automatically generated">
            <a:extLst>
              <a:ext uri="{FF2B5EF4-FFF2-40B4-BE49-F238E27FC236}">
                <a16:creationId xmlns:a16="http://schemas.microsoft.com/office/drawing/2014/main" id="{E3BC3A8B-FF3C-48E4-870A-DFB942B903E7}"/>
              </a:ext>
            </a:extLst>
          </p:cNvPr>
          <p:cNvPicPr>
            <a:picLocks noChangeAspect="1"/>
          </p:cNvPicPr>
          <p:nvPr/>
        </p:nvPicPr>
        <p:blipFill>
          <a:blip r:embed="rId5"/>
          <a:stretch>
            <a:fillRect/>
          </a:stretch>
        </p:blipFill>
        <p:spPr>
          <a:xfrm>
            <a:off x="138297" y="1284266"/>
            <a:ext cx="6289073" cy="4648585"/>
          </a:xfrm>
          <a:prstGeom prst="rect">
            <a:avLst/>
          </a:prstGeom>
        </p:spPr>
      </p:pic>
      <p:sp>
        <p:nvSpPr>
          <p:cNvPr id="8" name="Oval 7">
            <a:extLst>
              <a:ext uri="{FF2B5EF4-FFF2-40B4-BE49-F238E27FC236}">
                <a16:creationId xmlns:a16="http://schemas.microsoft.com/office/drawing/2014/main" id="{DD1405B4-618E-4D93-9F1D-7456AEF57496}"/>
              </a:ext>
            </a:extLst>
          </p:cNvPr>
          <p:cNvSpPr/>
          <p:nvPr/>
        </p:nvSpPr>
        <p:spPr>
          <a:xfrm>
            <a:off x="3967221" y="2735663"/>
            <a:ext cx="656560" cy="648072"/>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E84B319-C6B4-4490-B271-1144EF1CA911}"/>
              </a:ext>
            </a:extLst>
          </p:cNvPr>
          <p:cNvSpPr/>
          <p:nvPr/>
        </p:nvSpPr>
        <p:spPr>
          <a:xfrm>
            <a:off x="665064" y="4545075"/>
            <a:ext cx="656560" cy="648072"/>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6DFA326B-87C6-42DA-A11C-35FD1977860C}"/>
              </a:ext>
            </a:extLst>
          </p:cNvPr>
          <p:cNvSpPr txBox="1"/>
          <p:nvPr/>
        </p:nvSpPr>
        <p:spPr>
          <a:xfrm>
            <a:off x="881942" y="5934075"/>
            <a:ext cx="49633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Fig. 5: The desired trajectory computed by </a:t>
            </a:r>
            <a:r>
              <a:rPr lang="en-US" sz="1600" dirty="0" err="1"/>
              <a:t>towr</a:t>
            </a:r>
            <a:r>
              <a:rPr lang="en-US" sz="1600" dirty="0"/>
              <a:t> (dashed lines) and the measured positions (full line) </a:t>
            </a:r>
          </a:p>
        </p:txBody>
      </p:sp>
      <p:sp>
        <p:nvSpPr>
          <p:cNvPr id="12" name="Oval 11">
            <a:extLst>
              <a:ext uri="{FF2B5EF4-FFF2-40B4-BE49-F238E27FC236}">
                <a16:creationId xmlns:a16="http://schemas.microsoft.com/office/drawing/2014/main" id="{22FB1BA7-E543-409E-9121-B5647E98BC05}"/>
              </a:ext>
            </a:extLst>
          </p:cNvPr>
          <p:cNvSpPr/>
          <p:nvPr/>
        </p:nvSpPr>
        <p:spPr>
          <a:xfrm>
            <a:off x="4122070" y="4983225"/>
            <a:ext cx="656560" cy="648072"/>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5" descr="Chart, line chart&#10;&#10;Description automatically generated">
            <a:extLst>
              <a:ext uri="{FF2B5EF4-FFF2-40B4-BE49-F238E27FC236}">
                <a16:creationId xmlns:a16="http://schemas.microsoft.com/office/drawing/2014/main" id="{3D3F15B5-5724-49DB-A235-690B3202A0A9}"/>
              </a:ext>
            </a:extLst>
          </p:cNvPr>
          <p:cNvPicPr>
            <a:picLocks noChangeAspect="1"/>
          </p:cNvPicPr>
          <p:nvPr/>
        </p:nvPicPr>
        <p:blipFill>
          <a:blip r:embed="rId6"/>
          <a:stretch>
            <a:fillRect/>
          </a:stretch>
        </p:blipFill>
        <p:spPr>
          <a:xfrm>
            <a:off x="6053447" y="4260875"/>
            <a:ext cx="4537593" cy="1432552"/>
          </a:xfrm>
          <a:prstGeom prst="rect">
            <a:avLst/>
          </a:prstGeom>
        </p:spPr>
      </p:pic>
      <p:sp>
        <p:nvSpPr>
          <p:cNvPr id="19" name="TextBox 18">
            <a:extLst>
              <a:ext uri="{FF2B5EF4-FFF2-40B4-BE49-F238E27FC236}">
                <a16:creationId xmlns:a16="http://schemas.microsoft.com/office/drawing/2014/main" id="{0023784D-92FB-496C-A81D-DD1EB9BAC028}"/>
              </a:ext>
            </a:extLst>
          </p:cNvPr>
          <p:cNvSpPr txBox="1"/>
          <p:nvPr/>
        </p:nvSpPr>
        <p:spPr>
          <a:xfrm>
            <a:off x="10130595" y="4390360"/>
            <a:ext cx="173239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Fig. 6: The desired height of RF in the gap motion (dashed line) and the measured height (full line)</a:t>
            </a:r>
            <a:endParaRPr lang="en-US" sz="1050" dirty="0">
              <a:cs typeface="Arial"/>
            </a:endParaRPr>
          </a:p>
        </p:txBody>
      </p:sp>
      <p:pic>
        <p:nvPicPr>
          <p:cNvPr id="6" name="Picture 4" descr="A picture containing chart&#10;&#10;Description automatically generated">
            <a:extLst>
              <a:ext uri="{FF2B5EF4-FFF2-40B4-BE49-F238E27FC236}">
                <a16:creationId xmlns:a16="http://schemas.microsoft.com/office/drawing/2014/main" id="{4B971761-9334-4FE0-BFE5-F377CACB276B}"/>
              </a:ext>
            </a:extLst>
          </p:cNvPr>
          <p:cNvPicPr>
            <a:picLocks noChangeAspect="1"/>
          </p:cNvPicPr>
          <p:nvPr/>
        </p:nvPicPr>
        <p:blipFill>
          <a:blip r:embed="rId7"/>
          <a:stretch>
            <a:fillRect/>
          </a:stretch>
        </p:blipFill>
        <p:spPr>
          <a:xfrm>
            <a:off x="6244288" y="614919"/>
            <a:ext cx="4857141" cy="3572272"/>
          </a:xfrm>
          <a:prstGeom prst="rect">
            <a:avLst/>
          </a:prstGeom>
        </p:spPr>
      </p:pic>
      <p:sp>
        <p:nvSpPr>
          <p:cNvPr id="7" name="TextBox 6">
            <a:extLst>
              <a:ext uri="{FF2B5EF4-FFF2-40B4-BE49-F238E27FC236}">
                <a16:creationId xmlns:a16="http://schemas.microsoft.com/office/drawing/2014/main" id="{34525AA5-D0DD-4984-95B7-42FB1EA3FA56}"/>
              </a:ext>
            </a:extLst>
          </p:cNvPr>
          <p:cNvSpPr txBox="1"/>
          <p:nvPr/>
        </p:nvSpPr>
        <p:spPr>
          <a:xfrm>
            <a:off x="6345339" y="4183067"/>
            <a:ext cx="49633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Fig. 7: The desired trajectory computed by </a:t>
            </a:r>
            <a:r>
              <a:rPr lang="en-US" sz="1600" dirty="0" err="1"/>
              <a:t>towr</a:t>
            </a:r>
            <a:r>
              <a:rPr lang="en-US" sz="1600" dirty="0"/>
              <a:t> (dashed lines) and the measured positions (full line) </a:t>
            </a:r>
          </a:p>
        </p:txBody>
      </p:sp>
      <p:pic>
        <p:nvPicPr>
          <p:cNvPr id="23" name="stepFlat">
            <a:hlinkClick r:id="" action="ppaction://media"/>
            <a:extLst>
              <a:ext uri="{FF2B5EF4-FFF2-40B4-BE49-F238E27FC236}">
                <a16:creationId xmlns:a16="http://schemas.microsoft.com/office/drawing/2014/main" id="{629DC8FC-ABAD-4939-A279-04DA8EE03FD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984896" y="3551947"/>
            <a:ext cx="5301876" cy="2982306"/>
          </a:xfrm>
          <a:prstGeom prst="rect">
            <a:avLst/>
          </a:prstGeom>
        </p:spPr>
      </p:pic>
    </p:spTree>
    <p:extLst>
      <p:ext uri="{BB962C8B-B14F-4D97-AF65-F5344CB8AC3E}">
        <p14:creationId xmlns:p14="http://schemas.microsoft.com/office/powerpoint/2010/main" val="355682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repeatCount="indefinite" fill="hold" display="0">
                  <p:stCondLst>
                    <p:cond delay="indefinite"/>
                  </p:stCondLst>
                </p:cTn>
                <p:tgtEl>
                  <p:spTgt spid="23"/>
                </p:tgtEl>
              </p:cMediaNode>
            </p:video>
          </p:childTnLst>
        </p:cTn>
      </p:par>
    </p:tnLst>
    <p:bldLst>
      <p:bldP spid="8" grpId="0" animBg="1"/>
      <p:bldP spid="10" grpId="0" animBg="1"/>
      <p:bldP spid="11" grpId="0"/>
      <p:bldP spid="12" grpId="0" animBg="1"/>
      <p:bldP spid="19"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625F3708-F32D-4A0E-B9D6-5EF10D34D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26" y="1496799"/>
            <a:ext cx="5591767" cy="4116946"/>
          </a:xfrm>
          <a:prstGeom prst="rect">
            <a:avLst/>
          </a:prstGeom>
        </p:spPr>
      </p:pic>
      <p:pic>
        <p:nvPicPr>
          <p:cNvPr id="4" name="Picture 6" descr="Chart, histogram&#10;&#10;Description automatically generated">
            <a:extLst>
              <a:ext uri="{FF2B5EF4-FFF2-40B4-BE49-F238E27FC236}">
                <a16:creationId xmlns:a16="http://schemas.microsoft.com/office/drawing/2014/main" id="{BF444AF0-3D7C-4F68-A67B-3683265AC5E8}"/>
              </a:ext>
            </a:extLst>
          </p:cNvPr>
          <p:cNvPicPr>
            <a:picLocks noChangeAspect="1"/>
          </p:cNvPicPr>
          <p:nvPr/>
        </p:nvPicPr>
        <p:blipFill>
          <a:blip r:embed="rId4"/>
          <a:stretch>
            <a:fillRect/>
          </a:stretch>
        </p:blipFill>
        <p:spPr>
          <a:xfrm>
            <a:off x="5947649" y="1541677"/>
            <a:ext cx="5398597" cy="3989250"/>
          </a:xfrm>
          <a:prstGeom prst="rect">
            <a:avLst/>
          </a:prstGeom>
        </p:spPr>
      </p:pic>
      <p:sp>
        <p:nvSpPr>
          <p:cNvPr id="2" name="Title 1">
            <a:extLst>
              <a:ext uri="{FF2B5EF4-FFF2-40B4-BE49-F238E27FC236}">
                <a16:creationId xmlns:a16="http://schemas.microsoft.com/office/drawing/2014/main" id="{BA69DB58-5AE3-4B12-AEF7-968B3218837D}"/>
              </a:ext>
            </a:extLst>
          </p:cNvPr>
          <p:cNvSpPr>
            <a:spLocks noGrp="1"/>
          </p:cNvSpPr>
          <p:nvPr>
            <p:ph type="title"/>
          </p:nvPr>
        </p:nvSpPr>
        <p:spPr/>
        <p:txBody>
          <a:bodyPr/>
          <a:lstStyle/>
          <a:p>
            <a:r>
              <a:rPr lang="en-US" dirty="0">
                <a:cs typeface="Arial"/>
              </a:rPr>
              <a:t>Hardware Results</a:t>
            </a:r>
            <a:br>
              <a:rPr lang="en-US" dirty="0">
                <a:cs typeface="Arial"/>
              </a:rPr>
            </a:br>
            <a:r>
              <a:rPr lang="en-US" b="0" i="1" dirty="0">
                <a:cs typeface="Arial"/>
              </a:rPr>
              <a:t>Gap</a:t>
            </a:r>
            <a:endParaRPr lang="en-US" dirty="0">
              <a:cs typeface="Arial"/>
            </a:endParaRPr>
          </a:p>
        </p:txBody>
      </p:sp>
      <p:sp>
        <p:nvSpPr>
          <p:cNvPr id="3" name="Slide Number Placeholder 2">
            <a:extLst>
              <a:ext uri="{FF2B5EF4-FFF2-40B4-BE49-F238E27FC236}">
                <a16:creationId xmlns:a16="http://schemas.microsoft.com/office/drawing/2014/main" id="{371B78DA-EDB1-4FCB-B59B-CCE9BB2AB8FE}"/>
              </a:ext>
            </a:extLst>
          </p:cNvPr>
          <p:cNvSpPr>
            <a:spLocks noGrp="1"/>
          </p:cNvSpPr>
          <p:nvPr>
            <p:ph type="sldNum" sz="quarter" idx="4"/>
          </p:nvPr>
        </p:nvSpPr>
        <p:spPr/>
        <p:txBody>
          <a:bodyPr/>
          <a:lstStyle/>
          <a:p>
            <a:fld id="{6C6AE60A-B69C-4790-82F7-3882EDF23186}" type="slidenum">
              <a:rPr lang="en-GB" smtClean="0"/>
              <a:pPr/>
              <a:t>8</a:t>
            </a:fld>
            <a:endParaRPr lang="en-GB" dirty="0"/>
          </a:p>
        </p:txBody>
      </p:sp>
      <p:sp>
        <p:nvSpPr>
          <p:cNvPr id="6" name="TextBox 5">
            <a:extLst>
              <a:ext uri="{FF2B5EF4-FFF2-40B4-BE49-F238E27FC236}">
                <a16:creationId xmlns:a16="http://schemas.microsoft.com/office/drawing/2014/main" id="{24E698CC-90E9-4A35-ACDD-651E3B40DB6A}"/>
              </a:ext>
            </a:extLst>
          </p:cNvPr>
          <p:cNvSpPr txBox="1"/>
          <p:nvPr/>
        </p:nvSpPr>
        <p:spPr>
          <a:xfrm>
            <a:off x="1639855" y="5583194"/>
            <a:ext cx="3424003" cy="3385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Fig. 8: Trajectories comparison</a:t>
            </a:r>
          </a:p>
        </p:txBody>
      </p:sp>
      <p:sp>
        <p:nvSpPr>
          <p:cNvPr id="11" name="Oval 10">
            <a:extLst>
              <a:ext uri="{FF2B5EF4-FFF2-40B4-BE49-F238E27FC236}">
                <a16:creationId xmlns:a16="http://schemas.microsoft.com/office/drawing/2014/main" id="{519A447F-28EB-46D6-A5BF-67FF8E8CEA5A}"/>
              </a:ext>
            </a:extLst>
          </p:cNvPr>
          <p:cNvSpPr/>
          <p:nvPr/>
        </p:nvSpPr>
        <p:spPr>
          <a:xfrm>
            <a:off x="1654707" y="2745744"/>
            <a:ext cx="955064" cy="864314"/>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63DA4F4A-AC06-4EA6-8254-EC94702FF604}"/>
              </a:ext>
            </a:extLst>
          </p:cNvPr>
          <p:cNvSpPr/>
          <p:nvPr/>
        </p:nvSpPr>
        <p:spPr>
          <a:xfrm>
            <a:off x="4335457" y="2414896"/>
            <a:ext cx="862425" cy="823125"/>
          </a:xfrm>
          <a:prstGeom prst="ellipse">
            <a:avLst/>
          </a:prstGeom>
          <a:noFill/>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D8EBE1B0-ED36-46A5-BA60-ADE42D08A04F}"/>
              </a:ext>
            </a:extLst>
          </p:cNvPr>
          <p:cNvSpPr txBox="1"/>
          <p:nvPr/>
        </p:nvSpPr>
        <p:spPr>
          <a:xfrm>
            <a:off x="7508072" y="5603227"/>
            <a:ext cx="4963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Fig. 9: Contact forces</a:t>
            </a:r>
          </a:p>
        </p:txBody>
      </p:sp>
      <p:sp>
        <p:nvSpPr>
          <p:cNvPr id="14" name="Rectangle: Rounded Corners 13">
            <a:extLst>
              <a:ext uri="{FF2B5EF4-FFF2-40B4-BE49-F238E27FC236}">
                <a16:creationId xmlns:a16="http://schemas.microsoft.com/office/drawing/2014/main" id="{1A77E1DA-216A-4598-BB0E-6BE66D14A62E}"/>
              </a:ext>
            </a:extLst>
          </p:cNvPr>
          <p:cNvSpPr/>
          <p:nvPr/>
        </p:nvSpPr>
        <p:spPr>
          <a:xfrm>
            <a:off x="6613058" y="3973505"/>
            <a:ext cx="533548" cy="35834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7A3CDDB-4DF6-4768-A8D5-BF6BF8BD7BFD}"/>
              </a:ext>
            </a:extLst>
          </p:cNvPr>
          <p:cNvSpPr/>
          <p:nvPr/>
        </p:nvSpPr>
        <p:spPr>
          <a:xfrm>
            <a:off x="8982506" y="3868943"/>
            <a:ext cx="564427" cy="420131"/>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12FA8AC-E63E-481E-8015-AB3A84D14D05}"/>
              </a:ext>
            </a:extLst>
          </p:cNvPr>
          <p:cNvSpPr txBox="1"/>
          <p:nvPr/>
        </p:nvSpPr>
        <p:spPr>
          <a:xfrm>
            <a:off x="8917693" y="3413304"/>
            <a:ext cx="103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153N</a:t>
            </a:r>
          </a:p>
        </p:txBody>
      </p:sp>
      <p:sp>
        <p:nvSpPr>
          <p:cNvPr id="17" name="TextBox 16">
            <a:extLst>
              <a:ext uri="{FF2B5EF4-FFF2-40B4-BE49-F238E27FC236}">
                <a16:creationId xmlns:a16="http://schemas.microsoft.com/office/drawing/2014/main" id="{871F4661-FCE6-43D8-A85A-56866F895A70}"/>
              </a:ext>
            </a:extLst>
          </p:cNvPr>
          <p:cNvSpPr txBox="1"/>
          <p:nvPr/>
        </p:nvSpPr>
        <p:spPr>
          <a:xfrm>
            <a:off x="6505273" y="3543159"/>
            <a:ext cx="103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139N</a:t>
            </a:r>
          </a:p>
        </p:txBody>
      </p:sp>
      <p:sp>
        <p:nvSpPr>
          <p:cNvPr id="18" name="Rectangle: Rounded Corners 17">
            <a:extLst>
              <a:ext uri="{FF2B5EF4-FFF2-40B4-BE49-F238E27FC236}">
                <a16:creationId xmlns:a16="http://schemas.microsoft.com/office/drawing/2014/main" id="{2864190B-04FA-480C-BBB2-29C6EA5F928E}"/>
              </a:ext>
            </a:extLst>
          </p:cNvPr>
          <p:cNvSpPr/>
          <p:nvPr/>
        </p:nvSpPr>
        <p:spPr>
          <a:xfrm>
            <a:off x="7267953" y="1862115"/>
            <a:ext cx="585014" cy="430426"/>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5826BBA-8DA6-45A5-930C-BDB8E90C9A2E}"/>
              </a:ext>
            </a:extLst>
          </p:cNvPr>
          <p:cNvSpPr/>
          <p:nvPr/>
        </p:nvSpPr>
        <p:spPr>
          <a:xfrm>
            <a:off x="9690581" y="1908930"/>
            <a:ext cx="523255" cy="378940"/>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4255525-F471-4758-BD4B-9B303E05D029}"/>
              </a:ext>
            </a:extLst>
          </p:cNvPr>
          <p:cNvSpPr txBox="1"/>
          <p:nvPr/>
        </p:nvSpPr>
        <p:spPr>
          <a:xfrm>
            <a:off x="7687143" y="1496799"/>
            <a:ext cx="103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262N</a:t>
            </a:r>
          </a:p>
        </p:txBody>
      </p:sp>
      <p:sp>
        <p:nvSpPr>
          <p:cNvPr id="21" name="TextBox 20">
            <a:extLst>
              <a:ext uri="{FF2B5EF4-FFF2-40B4-BE49-F238E27FC236}">
                <a16:creationId xmlns:a16="http://schemas.microsoft.com/office/drawing/2014/main" id="{D2E28743-D4AE-4400-AF45-BD5C18C5EB63}"/>
              </a:ext>
            </a:extLst>
          </p:cNvPr>
          <p:cNvSpPr txBox="1"/>
          <p:nvPr/>
        </p:nvSpPr>
        <p:spPr>
          <a:xfrm>
            <a:off x="9993929" y="1493775"/>
            <a:ext cx="1034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99N</a:t>
            </a:r>
          </a:p>
        </p:txBody>
      </p:sp>
    </p:spTree>
    <p:extLst>
      <p:ext uri="{BB962C8B-B14F-4D97-AF65-F5344CB8AC3E}">
        <p14:creationId xmlns:p14="http://schemas.microsoft.com/office/powerpoint/2010/main" val="2089427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5" grpId="0" animBg="1"/>
      <p:bldP spid="10" grpId="0"/>
      <p:bldP spid="14" grpId="0" animBg="1"/>
      <p:bldP spid="15" grpId="0" animBg="1"/>
      <p:bldP spid="16" grpId="0"/>
      <p:bldP spid="17" grpId="0"/>
      <p:bldP spid="18" grpId="0" animBg="1"/>
      <p:bldP spid="19"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1A5E-6A5C-4198-B190-BB6262060071}"/>
              </a:ext>
            </a:extLst>
          </p:cNvPr>
          <p:cNvSpPr>
            <a:spLocks noGrp="1"/>
          </p:cNvSpPr>
          <p:nvPr>
            <p:ph type="title"/>
          </p:nvPr>
        </p:nvSpPr>
        <p:spPr/>
        <p:txBody>
          <a:bodyPr/>
          <a:lstStyle/>
          <a:p>
            <a:r>
              <a:rPr lang="en-US" dirty="0">
                <a:cs typeface="Arial"/>
              </a:rPr>
              <a:t>Tracking Performance</a:t>
            </a:r>
            <a:endParaRPr lang="en-US" dirty="0"/>
          </a:p>
        </p:txBody>
      </p:sp>
      <p:sp>
        <p:nvSpPr>
          <p:cNvPr id="3" name="Slide Number Placeholder 2">
            <a:extLst>
              <a:ext uri="{FF2B5EF4-FFF2-40B4-BE49-F238E27FC236}">
                <a16:creationId xmlns:a16="http://schemas.microsoft.com/office/drawing/2014/main" id="{2071A527-593C-40E2-8FA8-052B8044A73D}"/>
              </a:ext>
            </a:extLst>
          </p:cNvPr>
          <p:cNvSpPr>
            <a:spLocks noGrp="1"/>
          </p:cNvSpPr>
          <p:nvPr>
            <p:ph type="sldNum" sz="quarter" idx="4"/>
          </p:nvPr>
        </p:nvSpPr>
        <p:spPr/>
        <p:txBody>
          <a:bodyPr/>
          <a:lstStyle/>
          <a:p>
            <a:fld id="{6C6AE60A-B69C-4790-82F7-3882EDF23186}" type="slidenum">
              <a:rPr lang="en-GB" smtClean="0"/>
              <a:pPr/>
              <a:t>9</a:t>
            </a:fld>
            <a:endParaRPr lang="en-GB" dirty="0"/>
          </a:p>
        </p:txBody>
      </p:sp>
      <p:pic>
        <p:nvPicPr>
          <p:cNvPr id="4" name="Picture 4" descr="Table&#10;&#10;Description automatically generated">
            <a:extLst>
              <a:ext uri="{FF2B5EF4-FFF2-40B4-BE49-F238E27FC236}">
                <a16:creationId xmlns:a16="http://schemas.microsoft.com/office/drawing/2014/main" id="{39456593-6C75-49C6-A84B-13939F198901}"/>
              </a:ext>
            </a:extLst>
          </p:cNvPr>
          <p:cNvPicPr>
            <a:picLocks noChangeAspect="1"/>
          </p:cNvPicPr>
          <p:nvPr/>
        </p:nvPicPr>
        <p:blipFill>
          <a:blip r:embed="rId3"/>
          <a:stretch>
            <a:fillRect/>
          </a:stretch>
        </p:blipFill>
        <p:spPr>
          <a:xfrm>
            <a:off x="1866568" y="980728"/>
            <a:ext cx="8454102" cy="4896544"/>
          </a:xfrm>
          <a:prstGeom prst="rect">
            <a:avLst/>
          </a:prstGeom>
        </p:spPr>
      </p:pic>
    </p:spTree>
    <p:extLst>
      <p:ext uri="{BB962C8B-B14F-4D97-AF65-F5344CB8AC3E}">
        <p14:creationId xmlns:p14="http://schemas.microsoft.com/office/powerpoint/2010/main" val="1286344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JeminHwangbo_DoctoralDefence</Template>
  <TotalTime>4813</TotalTime>
  <Words>2224</Words>
  <Application>Microsoft Office PowerPoint</Application>
  <PresentationFormat>Custom</PresentationFormat>
  <Paragraphs>180</Paragraphs>
  <Slides>14</Slides>
  <Notes>12</Notes>
  <HiddenSlides>0</HiddenSlides>
  <MMClips>7</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14</vt:i4>
      </vt:variant>
    </vt:vector>
  </HeadingPairs>
  <TitlesOfParts>
    <vt:vector size="27" baseType="lpstr">
      <vt:lpstr>Arial</vt:lpstr>
      <vt:lpstr>Calibri</vt:lpstr>
      <vt:lpstr>Cambria Math</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MPC-feedback Trajectory Optimization for Wheeled Robot</vt:lpstr>
      <vt:lpstr>Motivation</vt:lpstr>
      <vt:lpstr>Motivation</vt:lpstr>
      <vt:lpstr>MPC-feedback Controller</vt:lpstr>
      <vt:lpstr>MPC Optimization Illustration</vt:lpstr>
      <vt:lpstr>Experiment Demonstrations</vt:lpstr>
      <vt:lpstr>Simulation Results Gap</vt:lpstr>
      <vt:lpstr>Hardware Results Gap</vt:lpstr>
      <vt:lpstr>Tracking Performance</vt:lpstr>
      <vt:lpstr>Why We Need MPC</vt:lpstr>
      <vt:lpstr>Outlook</vt:lpstr>
      <vt:lpstr>Q&amp;A </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jemin hwangbo</dc:creator>
  <cp:lastModifiedBy>chao ni</cp:lastModifiedBy>
  <cp:revision>447</cp:revision>
  <cp:lastPrinted>2013-06-08T11:22:51Z</cp:lastPrinted>
  <dcterms:created xsi:type="dcterms:W3CDTF">2018-10-23T15:34:06Z</dcterms:created>
  <dcterms:modified xsi:type="dcterms:W3CDTF">2020-11-12T21:04:32Z</dcterms:modified>
</cp:coreProperties>
</file>